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751" r:id="rId4"/>
    <p:sldMasterId id="2147483814" r:id="rId5"/>
  </p:sldMasterIdLst>
  <p:notesMasterIdLst>
    <p:notesMasterId r:id="rId25"/>
  </p:notesMasterIdLst>
  <p:handoutMasterIdLst>
    <p:handoutMasterId r:id="rId26"/>
  </p:handoutMasterIdLst>
  <p:sldIdLst>
    <p:sldId id="274" r:id="rId6"/>
    <p:sldId id="303" r:id="rId7"/>
    <p:sldId id="302" r:id="rId8"/>
    <p:sldId id="283" r:id="rId9"/>
    <p:sldId id="284" r:id="rId10"/>
    <p:sldId id="295" r:id="rId11"/>
    <p:sldId id="287" r:id="rId12"/>
    <p:sldId id="304" r:id="rId13"/>
    <p:sldId id="293" r:id="rId14"/>
    <p:sldId id="297" r:id="rId15"/>
    <p:sldId id="282" r:id="rId16"/>
    <p:sldId id="299" r:id="rId17"/>
    <p:sldId id="289" r:id="rId18"/>
    <p:sldId id="286" r:id="rId19"/>
    <p:sldId id="298" r:id="rId20"/>
    <p:sldId id="294" r:id="rId21"/>
    <p:sldId id="296" r:id="rId22"/>
    <p:sldId id="280" r:id="rId23"/>
    <p:sldId id="291" r:id="rId24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KBH" panose="00000500000000000000" pitchFamily="2" charset="0"/>
      <p:regular r:id="rId31"/>
      <p:bold r:id="rId32"/>
      <p:italic r:id="rId33"/>
      <p:boldItalic r:id="rId34"/>
    </p:embeddedFont>
    <p:embeddedFont>
      <p:font typeface="KBH Black" panose="00000A00000000000000" pitchFamily="2" charset="0"/>
      <p:bold r:id="rId35"/>
      <p:boldItalic r:id="rId36"/>
    </p:embeddedFont>
    <p:embeddedFont>
      <p:font typeface="KBH Medium" panose="00000600000000000000" pitchFamily="2" charset="0"/>
      <p:regular r:id="rId37"/>
      <p:italic r:id="rId38"/>
    </p:embeddedFont>
    <p:embeddedFont>
      <p:font typeface="KBH Tekst" panose="00000500000000000000" pitchFamily="2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9" autoAdjust="0"/>
    <p:restoredTop sz="89764" autoAdjust="0"/>
  </p:normalViewPr>
  <p:slideViewPr>
    <p:cSldViewPr snapToGrid="0" showGuides="1">
      <p:cViewPr varScale="1">
        <p:scale>
          <a:sx n="65" d="100"/>
          <a:sy n="65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4962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5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314E62-B0A0-4896-9D03-5C18D1D1C622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AEAD095E-024C-48EC-8782-2341E7FFC151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a-DK" sz="1800" dirty="0"/>
            <a:t>Afklaring og planer for fremtiden</a:t>
          </a:r>
          <a:endParaRPr lang="da-DK" sz="3600" dirty="0"/>
        </a:p>
      </dgm:t>
    </dgm:pt>
    <dgm:pt modelId="{2D4F8157-88C9-450D-A4B4-EB4B198A4AA0}" type="sibTrans" cxnId="{C9048013-49BA-4A8A-BADE-6B254EF076B2}">
      <dgm:prSet/>
      <dgm:spPr/>
      <dgm:t>
        <a:bodyPr/>
        <a:lstStyle/>
        <a:p>
          <a:endParaRPr lang="da-DK"/>
        </a:p>
      </dgm:t>
    </dgm:pt>
    <dgm:pt modelId="{6EFC1223-8605-4257-A18B-F504743BB9A5}" type="parTrans" cxnId="{C9048013-49BA-4A8A-BADE-6B254EF076B2}">
      <dgm:prSet/>
      <dgm:spPr/>
      <dgm:t>
        <a:bodyPr/>
        <a:lstStyle/>
        <a:p>
          <a:endParaRPr lang="da-DK"/>
        </a:p>
      </dgm:t>
    </dgm:pt>
    <dgm:pt modelId="{8C44ED93-BF84-45F0-BAF7-251F617FFA9D}">
      <dgm:prSet phldrT="[Teks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a-DK" sz="1800" dirty="0"/>
            <a:t>Læring og tilhør igennem deltagelse i praksisfælles-skaber</a:t>
          </a:r>
          <a:endParaRPr lang="da-DK" dirty="0"/>
        </a:p>
      </dgm:t>
    </dgm:pt>
    <dgm:pt modelId="{C9CD2B5E-A424-42AB-8670-C5EEDEF8AE3B}" type="sibTrans" cxnId="{1193ED10-F7F4-4848-8762-274F4E0C941E}">
      <dgm:prSet/>
      <dgm:spPr/>
      <dgm:t>
        <a:bodyPr/>
        <a:lstStyle/>
        <a:p>
          <a:endParaRPr lang="da-DK"/>
        </a:p>
      </dgm:t>
    </dgm:pt>
    <dgm:pt modelId="{525CB791-BF4F-49E3-A6BC-4CEB8721BBC9}" type="parTrans" cxnId="{1193ED10-F7F4-4848-8762-274F4E0C941E}">
      <dgm:prSet/>
      <dgm:spPr/>
      <dgm:t>
        <a:bodyPr/>
        <a:lstStyle/>
        <a:p>
          <a:endParaRPr lang="da-DK"/>
        </a:p>
      </dgm:t>
    </dgm:pt>
    <dgm:pt modelId="{7B041E94-FADE-4510-ADB4-0E5019E466A3}">
      <dgm:prSet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a-DK" sz="1800" dirty="0"/>
            <a:t>Trivsel og hverdag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a-DK" sz="1800" dirty="0"/>
        </a:p>
      </dgm:t>
    </dgm:pt>
    <dgm:pt modelId="{77A6B61C-8122-421E-8EB0-AF7EADEBB474}" type="parTrans" cxnId="{6BDE6D5E-6F60-485D-885C-744BFD02C217}">
      <dgm:prSet/>
      <dgm:spPr/>
      <dgm:t>
        <a:bodyPr/>
        <a:lstStyle/>
        <a:p>
          <a:endParaRPr lang="da-DK"/>
        </a:p>
      </dgm:t>
    </dgm:pt>
    <dgm:pt modelId="{F5361D9E-56B0-46DE-9388-630A37EE7260}" type="sibTrans" cxnId="{6BDE6D5E-6F60-485D-885C-744BFD02C217}">
      <dgm:prSet/>
      <dgm:spPr/>
      <dgm:t>
        <a:bodyPr/>
        <a:lstStyle/>
        <a:p>
          <a:endParaRPr lang="da-DK"/>
        </a:p>
      </dgm:t>
    </dgm:pt>
    <dgm:pt modelId="{4AC2FFDF-CC7C-4A84-BBB2-1D710CD49653}">
      <dgm:prSet custT="1"/>
      <dgm:spPr/>
      <dgm:t>
        <a:bodyPr/>
        <a:lstStyle/>
        <a:p>
          <a:endParaRPr lang="da-DK"/>
        </a:p>
      </dgm:t>
    </dgm:pt>
    <dgm:pt modelId="{71AF6EE7-2F06-47E4-8F76-94D1E5741E21}" type="parTrans" cxnId="{73C1250B-17C1-4A7D-B7B8-815D4833D651}">
      <dgm:prSet/>
      <dgm:spPr/>
      <dgm:t>
        <a:bodyPr/>
        <a:lstStyle/>
        <a:p>
          <a:endParaRPr lang="da-DK"/>
        </a:p>
      </dgm:t>
    </dgm:pt>
    <dgm:pt modelId="{07D8BCEB-C57B-42F9-A09A-0E26B3244549}" type="sibTrans" cxnId="{73C1250B-17C1-4A7D-B7B8-815D4833D651}">
      <dgm:prSet/>
      <dgm:spPr/>
      <dgm:t>
        <a:bodyPr/>
        <a:lstStyle/>
        <a:p>
          <a:endParaRPr lang="da-DK"/>
        </a:p>
      </dgm:t>
    </dgm:pt>
    <dgm:pt modelId="{3301885B-6C04-4F07-BC82-B7AD9D922D28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a-DK" sz="1800" dirty="0"/>
            <a:t>Udvikling i deltagelse og håndtering af udfordringer</a:t>
          </a:r>
        </a:p>
        <a:p>
          <a:endParaRPr lang="da-DK" dirty="0"/>
        </a:p>
      </dgm:t>
    </dgm:pt>
    <dgm:pt modelId="{9B986801-A1F9-4682-B8C0-EE198EFDF7AB}" type="parTrans" cxnId="{ED26B3C1-2D86-413D-9626-66B8935A1A0F}">
      <dgm:prSet/>
      <dgm:spPr/>
      <dgm:t>
        <a:bodyPr/>
        <a:lstStyle/>
        <a:p>
          <a:endParaRPr lang="da-DK"/>
        </a:p>
      </dgm:t>
    </dgm:pt>
    <dgm:pt modelId="{DFD247F6-9293-4C81-A90F-9719E4964274}" type="sibTrans" cxnId="{ED26B3C1-2D86-413D-9626-66B8935A1A0F}">
      <dgm:prSet/>
      <dgm:spPr/>
      <dgm:t>
        <a:bodyPr/>
        <a:lstStyle/>
        <a:p>
          <a:endParaRPr lang="da-DK"/>
        </a:p>
      </dgm:t>
    </dgm:pt>
    <dgm:pt modelId="{553215E5-1F9F-41A7-9023-D2455C6FCD60}" type="pres">
      <dgm:prSet presAssocID="{5E314E62-B0A0-4896-9D03-5C18D1D1C622}" presName="matrix" presStyleCnt="0">
        <dgm:presLayoutVars>
          <dgm:chMax val="1"/>
          <dgm:dir/>
          <dgm:resizeHandles val="exact"/>
        </dgm:presLayoutVars>
      </dgm:prSet>
      <dgm:spPr/>
    </dgm:pt>
    <dgm:pt modelId="{5C6B8131-E51B-4712-8BB1-1E9CF55FC140}" type="pres">
      <dgm:prSet presAssocID="{5E314E62-B0A0-4896-9D03-5C18D1D1C622}" presName="diamond" presStyleLbl="bgShp" presStyleIdx="0" presStyleCnt="1" custAng="0" custLinFactNeighborY="161"/>
      <dgm:spPr/>
    </dgm:pt>
    <dgm:pt modelId="{E5BCCD8B-BEC6-4363-A1FA-B8D75CC17184}" type="pres">
      <dgm:prSet presAssocID="{5E314E62-B0A0-4896-9D03-5C18D1D1C622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3661552-765D-4B47-B95A-8AD7B459D81C}" type="pres">
      <dgm:prSet presAssocID="{5E314E62-B0A0-4896-9D03-5C18D1D1C622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284D8F0-42FE-4112-9F54-73617960BA67}" type="pres">
      <dgm:prSet presAssocID="{5E314E62-B0A0-4896-9D03-5C18D1D1C622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FF9B56F-0020-4865-9DB4-9753A8CB2381}" type="pres">
      <dgm:prSet presAssocID="{5E314E62-B0A0-4896-9D03-5C18D1D1C622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3C1250B-17C1-4A7D-B7B8-815D4833D651}" srcId="{5E314E62-B0A0-4896-9D03-5C18D1D1C622}" destId="{4AC2FFDF-CC7C-4A84-BBB2-1D710CD49653}" srcOrd="4" destOrd="0" parTransId="{71AF6EE7-2F06-47E4-8F76-94D1E5741E21}" sibTransId="{07D8BCEB-C57B-42F9-A09A-0E26B3244549}"/>
    <dgm:cxn modelId="{1193ED10-F7F4-4848-8762-274F4E0C941E}" srcId="{5E314E62-B0A0-4896-9D03-5C18D1D1C622}" destId="{8C44ED93-BF84-45F0-BAF7-251F617FFA9D}" srcOrd="0" destOrd="0" parTransId="{525CB791-BF4F-49E3-A6BC-4CEB8721BBC9}" sibTransId="{C9CD2B5E-A424-42AB-8670-C5EEDEF8AE3B}"/>
    <dgm:cxn modelId="{0A88FB10-A639-4BCE-9A65-1D97292F390C}" type="presOf" srcId="{7B041E94-FADE-4510-ADB4-0E5019E466A3}" destId="{4FF9B56F-0020-4865-9DB4-9753A8CB2381}" srcOrd="0" destOrd="0" presId="urn:microsoft.com/office/officeart/2005/8/layout/matrix3"/>
    <dgm:cxn modelId="{C9048013-49BA-4A8A-BADE-6B254EF076B2}" srcId="{5E314E62-B0A0-4896-9D03-5C18D1D1C622}" destId="{AEAD095E-024C-48EC-8782-2341E7FFC151}" srcOrd="1" destOrd="0" parTransId="{6EFC1223-8605-4257-A18B-F504743BB9A5}" sibTransId="{2D4F8157-88C9-450D-A4B4-EB4B198A4AA0}"/>
    <dgm:cxn modelId="{23755D35-8C1A-4913-AB4C-0C46322CD3BE}" type="presOf" srcId="{3301885B-6C04-4F07-BC82-B7AD9D922D28}" destId="{A284D8F0-42FE-4112-9F54-73617960BA67}" srcOrd="0" destOrd="0" presId="urn:microsoft.com/office/officeart/2005/8/layout/matrix3"/>
    <dgm:cxn modelId="{6BDE6D5E-6F60-485D-885C-744BFD02C217}" srcId="{5E314E62-B0A0-4896-9D03-5C18D1D1C622}" destId="{7B041E94-FADE-4510-ADB4-0E5019E466A3}" srcOrd="3" destOrd="0" parTransId="{77A6B61C-8122-421E-8EB0-AF7EADEBB474}" sibTransId="{F5361D9E-56B0-46DE-9388-630A37EE7260}"/>
    <dgm:cxn modelId="{7CA40D5F-EC79-4CA2-A0DB-F67D0C99C7F4}" type="presOf" srcId="{AEAD095E-024C-48EC-8782-2341E7FFC151}" destId="{E3661552-765D-4B47-B95A-8AD7B459D81C}" srcOrd="0" destOrd="0" presId="urn:microsoft.com/office/officeart/2005/8/layout/matrix3"/>
    <dgm:cxn modelId="{ED26B3C1-2D86-413D-9626-66B8935A1A0F}" srcId="{5E314E62-B0A0-4896-9D03-5C18D1D1C622}" destId="{3301885B-6C04-4F07-BC82-B7AD9D922D28}" srcOrd="2" destOrd="0" parTransId="{9B986801-A1F9-4682-B8C0-EE198EFDF7AB}" sibTransId="{DFD247F6-9293-4C81-A90F-9719E4964274}"/>
    <dgm:cxn modelId="{8007F3DE-F231-46EB-AF6F-913011CB1959}" type="presOf" srcId="{5E314E62-B0A0-4896-9D03-5C18D1D1C622}" destId="{553215E5-1F9F-41A7-9023-D2455C6FCD60}" srcOrd="0" destOrd="0" presId="urn:microsoft.com/office/officeart/2005/8/layout/matrix3"/>
    <dgm:cxn modelId="{38A635FE-33D0-4280-8C6E-CCB8BBF09AD7}" type="presOf" srcId="{8C44ED93-BF84-45F0-BAF7-251F617FFA9D}" destId="{E5BCCD8B-BEC6-4363-A1FA-B8D75CC17184}" srcOrd="0" destOrd="0" presId="urn:microsoft.com/office/officeart/2005/8/layout/matrix3"/>
    <dgm:cxn modelId="{2D294DAC-7817-46E6-A58F-872B101E8253}" type="presParOf" srcId="{553215E5-1F9F-41A7-9023-D2455C6FCD60}" destId="{5C6B8131-E51B-4712-8BB1-1E9CF55FC140}" srcOrd="0" destOrd="0" presId="urn:microsoft.com/office/officeart/2005/8/layout/matrix3"/>
    <dgm:cxn modelId="{5F2A869E-85BE-450D-A339-7CB9D5F798B7}" type="presParOf" srcId="{553215E5-1F9F-41A7-9023-D2455C6FCD60}" destId="{E5BCCD8B-BEC6-4363-A1FA-B8D75CC17184}" srcOrd="1" destOrd="0" presId="urn:microsoft.com/office/officeart/2005/8/layout/matrix3"/>
    <dgm:cxn modelId="{4BD81FD6-6AEB-42B6-9391-46E2FA1E3C5B}" type="presParOf" srcId="{553215E5-1F9F-41A7-9023-D2455C6FCD60}" destId="{E3661552-765D-4B47-B95A-8AD7B459D81C}" srcOrd="2" destOrd="0" presId="urn:microsoft.com/office/officeart/2005/8/layout/matrix3"/>
    <dgm:cxn modelId="{1D730199-C4AF-4AD2-8808-2348EDA2D4D6}" type="presParOf" srcId="{553215E5-1F9F-41A7-9023-D2455C6FCD60}" destId="{A284D8F0-42FE-4112-9F54-73617960BA67}" srcOrd="3" destOrd="0" presId="urn:microsoft.com/office/officeart/2005/8/layout/matrix3"/>
    <dgm:cxn modelId="{6CC53E7D-2619-486F-89DF-CB563CCE5297}" type="presParOf" srcId="{553215E5-1F9F-41A7-9023-D2455C6FCD60}" destId="{4FF9B56F-0020-4865-9DB4-9753A8CB238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84816D-2ECC-4A19-81E5-8684EBBE1826}" type="doc">
      <dgm:prSet loTypeId="urn:microsoft.com/office/officeart/2005/8/layout/pyramid3" loCatId="pyramid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da-DK"/>
        </a:p>
      </dgm:t>
    </dgm:pt>
    <dgm:pt modelId="{5F4678A5-B6A7-4CF5-8841-4CB59A449874}">
      <dgm:prSet phldrT="[Tekst]"/>
      <dgm:spPr/>
      <dgm:t>
        <a:bodyPr/>
        <a:lstStyle/>
        <a:p>
          <a:r>
            <a:rPr lang="da-DK"/>
            <a:t>Kendskab til og observationer omkring konkret ung, arbejdsgiver og samarbejdspartnere</a:t>
          </a:r>
        </a:p>
      </dgm:t>
    </dgm:pt>
    <dgm:pt modelId="{DB9BE156-BEA9-4010-BE18-972FA973692C}" type="parTrans" cxnId="{4BA891EC-0563-4797-8E9D-037F501BBB84}">
      <dgm:prSet/>
      <dgm:spPr/>
      <dgm:t>
        <a:bodyPr/>
        <a:lstStyle/>
        <a:p>
          <a:endParaRPr lang="da-DK"/>
        </a:p>
      </dgm:t>
    </dgm:pt>
    <dgm:pt modelId="{5C8AB397-BFD1-4C48-926B-491671E4D136}" type="sibTrans" cxnId="{4BA891EC-0563-4797-8E9D-037F501BBB84}">
      <dgm:prSet/>
      <dgm:spPr/>
      <dgm:t>
        <a:bodyPr/>
        <a:lstStyle/>
        <a:p>
          <a:endParaRPr lang="da-DK"/>
        </a:p>
      </dgm:t>
    </dgm:pt>
    <dgm:pt modelId="{B345EF6F-45F2-4FEE-A993-E84FF2594EDB}">
      <dgm:prSet phldrT="[Tekst]"/>
      <dgm:spPr/>
      <dgm:t>
        <a:bodyPr/>
        <a:lstStyle/>
        <a:p>
          <a:r>
            <a:rPr lang="da-DK"/>
            <a:t>Praktisk erfaring fra andre forløb og arbejde med tilgang/metoder </a:t>
          </a:r>
        </a:p>
        <a:p>
          <a:r>
            <a:rPr lang="da-DK"/>
            <a:t>Sparring og supervision</a:t>
          </a:r>
        </a:p>
        <a:p>
          <a:r>
            <a:rPr lang="da-DK"/>
            <a:t>Kendskab til organisation</a:t>
          </a:r>
        </a:p>
      </dgm:t>
    </dgm:pt>
    <dgm:pt modelId="{3BBD3FC4-0B4F-4F7A-942A-C2CF7D30BDA9}" type="parTrans" cxnId="{54D4DBB6-7A6F-4852-8A14-2B3A252D2313}">
      <dgm:prSet/>
      <dgm:spPr/>
      <dgm:t>
        <a:bodyPr/>
        <a:lstStyle/>
        <a:p>
          <a:endParaRPr lang="da-DK"/>
        </a:p>
      </dgm:t>
    </dgm:pt>
    <dgm:pt modelId="{225E772D-BAD2-48B4-A41B-C19850674FE9}" type="sibTrans" cxnId="{54D4DBB6-7A6F-4852-8A14-2B3A252D2313}">
      <dgm:prSet/>
      <dgm:spPr/>
      <dgm:t>
        <a:bodyPr/>
        <a:lstStyle/>
        <a:p>
          <a:endParaRPr lang="da-DK"/>
        </a:p>
      </dgm:t>
    </dgm:pt>
    <dgm:pt modelId="{F3BA279B-98A2-442C-906D-D2A484F00800}">
      <dgm:prSet phldrT="[Tekst]"/>
      <dgm:spPr/>
      <dgm:t>
        <a:bodyPr/>
        <a:lstStyle/>
        <a:p>
          <a:r>
            <a:rPr lang="da-DK" dirty="0"/>
            <a:t>Teori og erfaring omsat - i gennem fælles refleksion, sparring  og erfaringsdeling - i fællesfaglig tilgang.</a:t>
          </a:r>
        </a:p>
        <a:p>
          <a:r>
            <a:rPr lang="da-DK" dirty="0"/>
            <a:t>Evt. cases/kvalitativ viden om virkning og praksis</a:t>
          </a:r>
        </a:p>
      </dgm:t>
    </dgm:pt>
    <dgm:pt modelId="{F65E75B8-195C-4574-BB3A-201699DC9682}" type="parTrans" cxnId="{91111C91-E053-4AD9-B729-6253AD1CE93F}">
      <dgm:prSet/>
      <dgm:spPr/>
      <dgm:t>
        <a:bodyPr/>
        <a:lstStyle/>
        <a:p>
          <a:endParaRPr lang="da-DK"/>
        </a:p>
      </dgm:t>
    </dgm:pt>
    <dgm:pt modelId="{91FE10E7-296A-4C9C-9898-DA82ABBF4D4E}" type="sibTrans" cxnId="{91111C91-E053-4AD9-B729-6253AD1CE93F}">
      <dgm:prSet/>
      <dgm:spPr/>
      <dgm:t>
        <a:bodyPr/>
        <a:lstStyle/>
        <a:p>
          <a:endParaRPr lang="da-DK"/>
        </a:p>
      </dgm:t>
    </dgm:pt>
    <dgm:pt modelId="{D78A4A4A-5B72-40F8-AB9B-29DDE22EAB0D}">
      <dgm:prSet phldrT="[Tekst]"/>
      <dgm:spPr/>
      <dgm:t>
        <a:bodyPr/>
        <a:lstStyle/>
        <a:p>
          <a:r>
            <a:rPr lang="da-DK"/>
            <a:t>Teori omsat i praksisrettede metode-beskrivelser</a:t>
          </a:r>
        </a:p>
      </dgm:t>
    </dgm:pt>
    <dgm:pt modelId="{19C726F7-65A3-484B-98D6-4C59DE5AB829}" type="parTrans" cxnId="{D3A80CAF-3C73-4955-B883-A722CD94E035}">
      <dgm:prSet/>
      <dgm:spPr/>
      <dgm:t>
        <a:bodyPr/>
        <a:lstStyle/>
        <a:p>
          <a:endParaRPr lang="da-DK"/>
        </a:p>
      </dgm:t>
    </dgm:pt>
    <dgm:pt modelId="{E4E507D0-7FE5-424E-B41C-72EED7ACD002}" type="sibTrans" cxnId="{D3A80CAF-3C73-4955-B883-A722CD94E035}">
      <dgm:prSet/>
      <dgm:spPr/>
      <dgm:t>
        <a:bodyPr/>
        <a:lstStyle/>
        <a:p>
          <a:endParaRPr lang="da-DK"/>
        </a:p>
      </dgm:t>
    </dgm:pt>
    <dgm:pt modelId="{C8C747BB-E67E-4C0F-8AFD-738324C05598}">
      <dgm:prSet phldrT="[Tekst]"/>
      <dgm:spPr/>
      <dgm:t>
        <a:bodyPr/>
        <a:lstStyle/>
        <a:p>
          <a:r>
            <a:rPr lang="da-DK"/>
            <a:t>Relevant teori  </a:t>
          </a:r>
        </a:p>
      </dgm:t>
    </dgm:pt>
    <dgm:pt modelId="{1C0BB552-936E-46DF-AA8B-F3732EEE178B}" type="parTrans" cxnId="{DC3BA238-3F5D-45C8-A655-D88C9E8F1875}">
      <dgm:prSet/>
      <dgm:spPr/>
      <dgm:t>
        <a:bodyPr/>
        <a:lstStyle/>
        <a:p>
          <a:endParaRPr lang="da-DK"/>
        </a:p>
      </dgm:t>
    </dgm:pt>
    <dgm:pt modelId="{338BD9D8-0FA4-4FDB-8686-3311EF6AB778}" type="sibTrans" cxnId="{DC3BA238-3F5D-45C8-A655-D88C9E8F1875}">
      <dgm:prSet/>
      <dgm:spPr/>
      <dgm:t>
        <a:bodyPr/>
        <a:lstStyle/>
        <a:p>
          <a:endParaRPr lang="da-DK"/>
        </a:p>
      </dgm:t>
    </dgm:pt>
    <dgm:pt modelId="{DFA1E256-3D67-41F5-9D1F-AD12F966C766}">
      <dgm:prSet phldrT="[Tekst]"/>
      <dgm:spPr/>
      <dgm:t>
        <a:bodyPr/>
        <a:lstStyle/>
        <a:p>
          <a:r>
            <a:rPr lang="da-DK"/>
            <a:t>Eksempler fra lignende kontekst og tilgang</a:t>
          </a:r>
        </a:p>
      </dgm:t>
    </dgm:pt>
    <dgm:pt modelId="{6066FE99-565F-4869-B432-45CC73189BC7}" type="parTrans" cxnId="{283EBDBF-C721-4337-843C-8E10DBBBD19E}">
      <dgm:prSet/>
      <dgm:spPr/>
      <dgm:t>
        <a:bodyPr/>
        <a:lstStyle/>
        <a:p>
          <a:endParaRPr lang="da-DK"/>
        </a:p>
      </dgm:t>
    </dgm:pt>
    <dgm:pt modelId="{C8FF2A39-FAEF-4C13-85A3-12FAD6FC2ED4}" type="sibTrans" cxnId="{283EBDBF-C721-4337-843C-8E10DBBBD19E}">
      <dgm:prSet/>
      <dgm:spPr/>
      <dgm:t>
        <a:bodyPr/>
        <a:lstStyle/>
        <a:p>
          <a:endParaRPr lang="da-DK"/>
        </a:p>
      </dgm:t>
    </dgm:pt>
    <dgm:pt modelId="{4F36A7BD-2FAF-415D-AC8E-AB70395D110E}">
      <dgm:prSet phldrT="[Tekst]"/>
      <dgm:spPr/>
      <dgm:t>
        <a:bodyPr/>
        <a:lstStyle/>
        <a:p>
          <a:r>
            <a:rPr lang="da-DK"/>
            <a:t>Viden om statistisk effekt - andre kontekster</a:t>
          </a:r>
        </a:p>
      </dgm:t>
    </dgm:pt>
    <dgm:pt modelId="{59A2FBCD-684F-47BB-B5EA-99391059A238}" type="parTrans" cxnId="{E140CCC8-584F-4C01-B82B-D8F6E3E31F39}">
      <dgm:prSet/>
      <dgm:spPr/>
      <dgm:t>
        <a:bodyPr/>
        <a:lstStyle/>
        <a:p>
          <a:endParaRPr lang="da-DK"/>
        </a:p>
      </dgm:t>
    </dgm:pt>
    <dgm:pt modelId="{ACFFB1B0-D5DE-47DD-8DA1-E2A8EC5DB402}" type="sibTrans" cxnId="{E140CCC8-584F-4C01-B82B-D8F6E3E31F39}">
      <dgm:prSet/>
      <dgm:spPr/>
      <dgm:t>
        <a:bodyPr/>
        <a:lstStyle/>
        <a:p>
          <a:endParaRPr lang="da-DK"/>
        </a:p>
      </dgm:t>
    </dgm:pt>
    <dgm:pt modelId="{7E6ED7FC-4349-40E7-8245-3649ECFCE243}">
      <dgm:prSet phldrT="[Tekst]"/>
      <dgm:spPr/>
      <dgm:t>
        <a:bodyPr/>
        <a:lstStyle/>
        <a:p>
          <a:r>
            <a:rPr lang="da-DK"/>
            <a:t>Viden om statistiske Spydspidsen-bruger og effekter</a:t>
          </a:r>
        </a:p>
      </dgm:t>
    </dgm:pt>
    <dgm:pt modelId="{BD6614FC-1CCA-4AE2-B552-1378F9A150E1}" type="parTrans" cxnId="{765C17AD-A187-454D-BE76-F9CDAF3BA05A}">
      <dgm:prSet/>
      <dgm:spPr/>
      <dgm:t>
        <a:bodyPr/>
        <a:lstStyle/>
        <a:p>
          <a:endParaRPr lang="da-DK"/>
        </a:p>
      </dgm:t>
    </dgm:pt>
    <dgm:pt modelId="{DBADAB5D-B5E0-4C04-A70D-E3E043698711}" type="sibTrans" cxnId="{765C17AD-A187-454D-BE76-F9CDAF3BA05A}">
      <dgm:prSet/>
      <dgm:spPr/>
      <dgm:t>
        <a:bodyPr/>
        <a:lstStyle/>
        <a:p>
          <a:endParaRPr lang="da-DK"/>
        </a:p>
      </dgm:t>
    </dgm:pt>
    <dgm:pt modelId="{01AF7EB7-5DAD-406E-8583-73A7966C7782}" type="pres">
      <dgm:prSet presAssocID="{3284816D-2ECC-4A19-81E5-8684EBBE1826}" presName="Name0" presStyleCnt="0">
        <dgm:presLayoutVars>
          <dgm:dir/>
          <dgm:animLvl val="lvl"/>
          <dgm:resizeHandles val="exact"/>
        </dgm:presLayoutVars>
      </dgm:prSet>
      <dgm:spPr/>
    </dgm:pt>
    <dgm:pt modelId="{04A024E7-F237-4A0B-B737-6FBEE8CEEB9F}" type="pres">
      <dgm:prSet presAssocID="{5F4678A5-B6A7-4CF5-8841-4CB59A449874}" presName="Name8" presStyleCnt="0"/>
      <dgm:spPr/>
    </dgm:pt>
    <dgm:pt modelId="{95F183E2-FD0F-4C36-9780-778F442066FA}" type="pres">
      <dgm:prSet presAssocID="{5F4678A5-B6A7-4CF5-8841-4CB59A449874}" presName="level" presStyleLbl="node1" presStyleIdx="0" presStyleCnt="8">
        <dgm:presLayoutVars>
          <dgm:chMax val="1"/>
          <dgm:bulletEnabled val="1"/>
        </dgm:presLayoutVars>
      </dgm:prSet>
      <dgm:spPr/>
    </dgm:pt>
    <dgm:pt modelId="{1A60B665-1229-483B-BBFE-FCB687CC39FF}" type="pres">
      <dgm:prSet presAssocID="{5F4678A5-B6A7-4CF5-8841-4CB59A44987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A86E95A-3A8E-48EB-8DD6-E249F5122EAB}" type="pres">
      <dgm:prSet presAssocID="{B345EF6F-45F2-4FEE-A993-E84FF2594EDB}" presName="Name8" presStyleCnt="0"/>
      <dgm:spPr/>
    </dgm:pt>
    <dgm:pt modelId="{04246BF6-DB6F-4F3D-B745-D8AA1794703F}" type="pres">
      <dgm:prSet presAssocID="{B345EF6F-45F2-4FEE-A993-E84FF2594EDB}" presName="level" presStyleLbl="node1" presStyleIdx="1" presStyleCnt="8">
        <dgm:presLayoutVars>
          <dgm:chMax val="1"/>
          <dgm:bulletEnabled val="1"/>
        </dgm:presLayoutVars>
      </dgm:prSet>
      <dgm:spPr/>
    </dgm:pt>
    <dgm:pt modelId="{53F7E38E-CE42-4224-9E1A-E9403BF6A414}" type="pres">
      <dgm:prSet presAssocID="{B345EF6F-45F2-4FEE-A993-E84FF2594ED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95B08AA-8266-4BA9-8138-03EAAF116FB3}" type="pres">
      <dgm:prSet presAssocID="{F3BA279B-98A2-442C-906D-D2A484F00800}" presName="Name8" presStyleCnt="0"/>
      <dgm:spPr/>
    </dgm:pt>
    <dgm:pt modelId="{C123D7A7-FE7E-4EF0-A0E6-629C8078DE91}" type="pres">
      <dgm:prSet presAssocID="{F3BA279B-98A2-442C-906D-D2A484F00800}" presName="level" presStyleLbl="node1" presStyleIdx="2" presStyleCnt="8">
        <dgm:presLayoutVars>
          <dgm:chMax val="1"/>
          <dgm:bulletEnabled val="1"/>
        </dgm:presLayoutVars>
      </dgm:prSet>
      <dgm:spPr/>
    </dgm:pt>
    <dgm:pt modelId="{1CFA79E6-7163-4F66-B466-866F1AFC4AC0}" type="pres">
      <dgm:prSet presAssocID="{F3BA279B-98A2-442C-906D-D2A484F0080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FBB0BE4-B3A6-4F5C-B4E3-AF7D47B130E5}" type="pres">
      <dgm:prSet presAssocID="{DFA1E256-3D67-41F5-9D1F-AD12F966C766}" presName="Name8" presStyleCnt="0"/>
      <dgm:spPr/>
    </dgm:pt>
    <dgm:pt modelId="{31FC0A9E-BB89-4509-8DA4-D689B58A3A00}" type="pres">
      <dgm:prSet presAssocID="{DFA1E256-3D67-41F5-9D1F-AD12F966C766}" presName="level" presStyleLbl="node1" presStyleIdx="3" presStyleCnt="8">
        <dgm:presLayoutVars>
          <dgm:chMax val="1"/>
          <dgm:bulletEnabled val="1"/>
        </dgm:presLayoutVars>
      </dgm:prSet>
      <dgm:spPr/>
    </dgm:pt>
    <dgm:pt modelId="{C1B2B695-66FA-4C05-8D7D-22D91B6D5960}" type="pres">
      <dgm:prSet presAssocID="{DFA1E256-3D67-41F5-9D1F-AD12F966C76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0F8425F-ACAC-461A-8DAD-E108F0A7436C}" type="pres">
      <dgm:prSet presAssocID="{7E6ED7FC-4349-40E7-8245-3649ECFCE243}" presName="Name8" presStyleCnt="0"/>
      <dgm:spPr/>
    </dgm:pt>
    <dgm:pt modelId="{82979160-A24E-4087-8B9B-543FD42B1BBA}" type="pres">
      <dgm:prSet presAssocID="{7E6ED7FC-4349-40E7-8245-3649ECFCE243}" presName="level" presStyleLbl="node1" presStyleIdx="4" presStyleCnt="8">
        <dgm:presLayoutVars>
          <dgm:chMax val="1"/>
          <dgm:bulletEnabled val="1"/>
        </dgm:presLayoutVars>
      </dgm:prSet>
      <dgm:spPr/>
    </dgm:pt>
    <dgm:pt modelId="{C08CCA88-FBC8-4F23-8746-D703B582D00F}" type="pres">
      <dgm:prSet presAssocID="{7E6ED7FC-4349-40E7-8245-3649ECFCE24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2C7B32A-4E9F-41BD-8B8C-5B0A6BEA7C2D}" type="pres">
      <dgm:prSet presAssocID="{D78A4A4A-5B72-40F8-AB9B-29DDE22EAB0D}" presName="Name8" presStyleCnt="0"/>
      <dgm:spPr/>
    </dgm:pt>
    <dgm:pt modelId="{94270F76-CCE2-4F4F-97F9-6769D8FBA0A1}" type="pres">
      <dgm:prSet presAssocID="{D78A4A4A-5B72-40F8-AB9B-29DDE22EAB0D}" presName="level" presStyleLbl="node1" presStyleIdx="5" presStyleCnt="8">
        <dgm:presLayoutVars>
          <dgm:chMax val="1"/>
          <dgm:bulletEnabled val="1"/>
        </dgm:presLayoutVars>
      </dgm:prSet>
      <dgm:spPr/>
    </dgm:pt>
    <dgm:pt modelId="{8DBC736D-5D48-4CF0-B519-CF71D0A0DE5B}" type="pres">
      <dgm:prSet presAssocID="{D78A4A4A-5B72-40F8-AB9B-29DDE22EAB0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1C63C44-ABB1-4304-A8ED-D042069225A6}" type="pres">
      <dgm:prSet presAssocID="{C8C747BB-E67E-4C0F-8AFD-738324C05598}" presName="Name8" presStyleCnt="0"/>
      <dgm:spPr/>
    </dgm:pt>
    <dgm:pt modelId="{B6D68D9C-F04F-432C-AB1A-D7876B1F3477}" type="pres">
      <dgm:prSet presAssocID="{C8C747BB-E67E-4C0F-8AFD-738324C05598}" presName="level" presStyleLbl="node1" presStyleIdx="6" presStyleCnt="8">
        <dgm:presLayoutVars>
          <dgm:chMax val="1"/>
          <dgm:bulletEnabled val="1"/>
        </dgm:presLayoutVars>
      </dgm:prSet>
      <dgm:spPr/>
    </dgm:pt>
    <dgm:pt modelId="{DCFAF87F-732C-475A-BD9C-E1D0A3886EB3}" type="pres">
      <dgm:prSet presAssocID="{C8C747BB-E67E-4C0F-8AFD-738324C0559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667F1B7-32FB-4AE6-A8A0-C56969BAEB80}" type="pres">
      <dgm:prSet presAssocID="{4F36A7BD-2FAF-415D-AC8E-AB70395D110E}" presName="Name8" presStyleCnt="0"/>
      <dgm:spPr/>
    </dgm:pt>
    <dgm:pt modelId="{87E39134-4EBA-457B-AF0E-7E123672EF73}" type="pres">
      <dgm:prSet presAssocID="{4F36A7BD-2FAF-415D-AC8E-AB70395D110E}" presName="level" presStyleLbl="node1" presStyleIdx="7" presStyleCnt="8">
        <dgm:presLayoutVars>
          <dgm:chMax val="1"/>
          <dgm:bulletEnabled val="1"/>
        </dgm:presLayoutVars>
      </dgm:prSet>
      <dgm:spPr/>
    </dgm:pt>
    <dgm:pt modelId="{2E4CCB3B-3F9F-4F20-A5E0-523D1CD3D57F}" type="pres">
      <dgm:prSet presAssocID="{4F36A7BD-2FAF-415D-AC8E-AB70395D110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E06D012-C7D7-43F7-9545-BDD97A5FBA39}" type="presOf" srcId="{3284816D-2ECC-4A19-81E5-8684EBBE1826}" destId="{01AF7EB7-5DAD-406E-8583-73A7966C7782}" srcOrd="0" destOrd="0" presId="urn:microsoft.com/office/officeart/2005/8/layout/pyramid3"/>
    <dgm:cxn modelId="{18BFE21B-D789-4BD7-943A-BCAB8566D2E2}" type="presOf" srcId="{C8C747BB-E67E-4C0F-8AFD-738324C05598}" destId="{DCFAF87F-732C-475A-BD9C-E1D0A3886EB3}" srcOrd="1" destOrd="0" presId="urn:microsoft.com/office/officeart/2005/8/layout/pyramid3"/>
    <dgm:cxn modelId="{DC3BA238-3F5D-45C8-A655-D88C9E8F1875}" srcId="{3284816D-2ECC-4A19-81E5-8684EBBE1826}" destId="{C8C747BB-E67E-4C0F-8AFD-738324C05598}" srcOrd="6" destOrd="0" parTransId="{1C0BB552-936E-46DF-AA8B-F3732EEE178B}" sibTransId="{338BD9D8-0FA4-4FDB-8686-3311EF6AB778}"/>
    <dgm:cxn modelId="{2D52165B-187E-4C82-9666-7E9756F0CF8A}" type="presOf" srcId="{B345EF6F-45F2-4FEE-A993-E84FF2594EDB}" destId="{53F7E38E-CE42-4224-9E1A-E9403BF6A414}" srcOrd="1" destOrd="0" presId="urn:microsoft.com/office/officeart/2005/8/layout/pyramid3"/>
    <dgm:cxn modelId="{3C207766-FF59-40F3-B2CE-BFDC2CF98258}" type="presOf" srcId="{7E6ED7FC-4349-40E7-8245-3649ECFCE243}" destId="{C08CCA88-FBC8-4F23-8746-D703B582D00F}" srcOrd="1" destOrd="0" presId="urn:microsoft.com/office/officeart/2005/8/layout/pyramid3"/>
    <dgm:cxn modelId="{CFB9E075-38B7-4601-9EB3-3190CFB0AC1B}" type="presOf" srcId="{7E6ED7FC-4349-40E7-8245-3649ECFCE243}" destId="{82979160-A24E-4087-8B9B-543FD42B1BBA}" srcOrd="0" destOrd="0" presId="urn:microsoft.com/office/officeart/2005/8/layout/pyramid3"/>
    <dgm:cxn modelId="{8AF9527E-18AD-43E8-9309-C23CBFD847E4}" type="presOf" srcId="{DFA1E256-3D67-41F5-9D1F-AD12F966C766}" destId="{31FC0A9E-BB89-4509-8DA4-D689B58A3A00}" srcOrd="0" destOrd="0" presId="urn:microsoft.com/office/officeart/2005/8/layout/pyramid3"/>
    <dgm:cxn modelId="{3F30217F-1BCD-4FC6-9FFD-04D38490269B}" type="presOf" srcId="{4F36A7BD-2FAF-415D-AC8E-AB70395D110E}" destId="{87E39134-4EBA-457B-AF0E-7E123672EF73}" srcOrd="0" destOrd="0" presId="urn:microsoft.com/office/officeart/2005/8/layout/pyramid3"/>
    <dgm:cxn modelId="{7F0CAA83-25DB-46B0-AD5B-9C14347950DB}" type="presOf" srcId="{F3BA279B-98A2-442C-906D-D2A484F00800}" destId="{1CFA79E6-7163-4F66-B466-866F1AFC4AC0}" srcOrd="1" destOrd="0" presId="urn:microsoft.com/office/officeart/2005/8/layout/pyramid3"/>
    <dgm:cxn modelId="{91111C91-E053-4AD9-B729-6253AD1CE93F}" srcId="{3284816D-2ECC-4A19-81E5-8684EBBE1826}" destId="{F3BA279B-98A2-442C-906D-D2A484F00800}" srcOrd="2" destOrd="0" parTransId="{F65E75B8-195C-4574-BB3A-201699DC9682}" sibTransId="{91FE10E7-296A-4C9C-9898-DA82ABBF4D4E}"/>
    <dgm:cxn modelId="{0CFD2394-90CA-4D5A-9CD9-A54B8BD10BAC}" type="presOf" srcId="{5F4678A5-B6A7-4CF5-8841-4CB59A449874}" destId="{95F183E2-FD0F-4C36-9780-778F442066FA}" srcOrd="0" destOrd="0" presId="urn:microsoft.com/office/officeart/2005/8/layout/pyramid3"/>
    <dgm:cxn modelId="{5CECEA95-5AD5-465E-AEBD-D99CA29C93E6}" type="presOf" srcId="{F3BA279B-98A2-442C-906D-D2A484F00800}" destId="{C123D7A7-FE7E-4EF0-A0E6-629C8078DE91}" srcOrd="0" destOrd="0" presId="urn:microsoft.com/office/officeart/2005/8/layout/pyramid3"/>
    <dgm:cxn modelId="{D6C24897-8909-4153-8A5F-E35B5DB2531E}" type="presOf" srcId="{C8C747BB-E67E-4C0F-8AFD-738324C05598}" destId="{B6D68D9C-F04F-432C-AB1A-D7876B1F3477}" srcOrd="0" destOrd="0" presId="urn:microsoft.com/office/officeart/2005/8/layout/pyramid3"/>
    <dgm:cxn modelId="{78F0A8A1-666F-44C2-AC88-618526BD2A82}" type="presOf" srcId="{D78A4A4A-5B72-40F8-AB9B-29DDE22EAB0D}" destId="{94270F76-CCE2-4F4F-97F9-6769D8FBA0A1}" srcOrd="0" destOrd="0" presId="urn:microsoft.com/office/officeart/2005/8/layout/pyramid3"/>
    <dgm:cxn modelId="{CE447AAC-37AD-448C-967A-9D1EBA9B9F4F}" type="presOf" srcId="{5F4678A5-B6A7-4CF5-8841-4CB59A449874}" destId="{1A60B665-1229-483B-BBFE-FCB687CC39FF}" srcOrd="1" destOrd="0" presId="urn:microsoft.com/office/officeart/2005/8/layout/pyramid3"/>
    <dgm:cxn modelId="{765C17AD-A187-454D-BE76-F9CDAF3BA05A}" srcId="{3284816D-2ECC-4A19-81E5-8684EBBE1826}" destId="{7E6ED7FC-4349-40E7-8245-3649ECFCE243}" srcOrd="4" destOrd="0" parTransId="{BD6614FC-1CCA-4AE2-B552-1378F9A150E1}" sibTransId="{DBADAB5D-B5E0-4C04-A70D-E3E043698711}"/>
    <dgm:cxn modelId="{D3A80CAF-3C73-4955-B883-A722CD94E035}" srcId="{3284816D-2ECC-4A19-81E5-8684EBBE1826}" destId="{D78A4A4A-5B72-40F8-AB9B-29DDE22EAB0D}" srcOrd="5" destOrd="0" parTransId="{19C726F7-65A3-484B-98D6-4C59DE5AB829}" sibTransId="{E4E507D0-7FE5-424E-B41C-72EED7ACD002}"/>
    <dgm:cxn modelId="{2628CCB4-1A8D-4B28-B377-6F904008E825}" type="presOf" srcId="{D78A4A4A-5B72-40F8-AB9B-29DDE22EAB0D}" destId="{8DBC736D-5D48-4CF0-B519-CF71D0A0DE5B}" srcOrd="1" destOrd="0" presId="urn:microsoft.com/office/officeart/2005/8/layout/pyramid3"/>
    <dgm:cxn modelId="{54D4DBB6-7A6F-4852-8A14-2B3A252D2313}" srcId="{3284816D-2ECC-4A19-81E5-8684EBBE1826}" destId="{B345EF6F-45F2-4FEE-A993-E84FF2594EDB}" srcOrd="1" destOrd="0" parTransId="{3BBD3FC4-0B4F-4F7A-942A-C2CF7D30BDA9}" sibTransId="{225E772D-BAD2-48B4-A41B-C19850674FE9}"/>
    <dgm:cxn modelId="{283EBDBF-C721-4337-843C-8E10DBBBD19E}" srcId="{3284816D-2ECC-4A19-81E5-8684EBBE1826}" destId="{DFA1E256-3D67-41F5-9D1F-AD12F966C766}" srcOrd="3" destOrd="0" parTransId="{6066FE99-565F-4869-B432-45CC73189BC7}" sibTransId="{C8FF2A39-FAEF-4C13-85A3-12FAD6FC2ED4}"/>
    <dgm:cxn modelId="{E140CCC8-584F-4C01-B82B-D8F6E3E31F39}" srcId="{3284816D-2ECC-4A19-81E5-8684EBBE1826}" destId="{4F36A7BD-2FAF-415D-AC8E-AB70395D110E}" srcOrd="7" destOrd="0" parTransId="{59A2FBCD-684F-47BB-B5EA-99391059A238}" sibTransId="{ACFFB1B0-D5DE-47DD-8DA1-E2A8EC5DB402}"/>
    <dgm:cxn modelId="{04BB9FD0-38AF-434A-9A19-9961140747EA}" type="presOf" srcId="{4F36A7BD-2FAF-415D-AC8E-AB70395D110E}" destId="{2E4CCB3B-3F9F-4F20-A5E0-523D1CD3D57F}" srcOrd="1" destOrd="0" presId="urn:microsoft.com/office/officeart/2005/8/layout/pyramid3"/>
    <dgm:cxn modelId="{A01AE9E7-22C8-4E8D-BC83-A0AB0F389D5A}" type="presOf" srcId="{B345EF6F-45F2-4FEE-A993-E84FF2594EDB}" destId="{04246BF6-DB6F-4F3D-B745-D8AA1794703F}" srcOrd="0" destOrd="0" presId="urn:microsoft.com/office/officeart/2005/8/layout/pyramid3"/>
    <dgm:cxn modelId="{4BA891EC-0563-4797-8E9D-037F501BBB84}" srcId="{3284816D-2ECC-4A19-81E5-8684EBBE1826}" destId="{5F4678A5-B6A7-4CF5-8841-4CB59A449874}" srcOrd="0" destOrd="0" parTransId="{DB9BE156-BEA9-4010-BE18-972FA973692C}" sibTransId="{5C8AB397-BFD1-4C48-926B-491671E4D136}"/>
    <dgm:cxn modelId="{4F08BCFF-D344-434C-A010-9BFB4B878961}" type="presOf" srcId="{DFA1E256-3D67-41F5-9D1F-AD12F966C766}" destId="{C1B2B695-66FA-4C05-8D7D-22D91B6D5960}" srcOrd="1" destOrd="0" presId="urn:microsoft.com/office/officeart/2005/8/layout/pyramid3"/>
    <dgm:cxn modelId="{AF242AC0-90ED-4A9F-BB76-0A657F5092F8}" type="presParOf" srcId="{01AF7EB7-5DAD-406E-8583-73A7966C7782}" destId="{04A024E7-F237-4A0B-B737-6FBEE8CEEB9F}" srcOrd="0" destOrd="0" presId="urn:microsoft.com/office/officeart/2005/8/layout/pyramid3"/>
    <dgm:cxn modelId="{62C79D4F-4799-4BB0-ADEE-81363033D8A9}" type="presParOf" srcId="{04A024E7-F237-4A0B-B737-6FBEE8CEEB9F}" destId="{95F183E2-FD0F-4C36-9780-778F442066FA}" srcOrd="0" destOrd="0" presId="urn:microsoft.com/office/officeart/2005/8/layout/pyramid3"/>
    <dgm:cxn modelId="{B74250D1-DE28-4953-8080-D65C09C21288}" type="presParOf" srcId="{04A024E7-F237-4A0B-B737-6FBEE8CEEB9F}" destId="{1A60B665-1229-483B-BBFE-FCB687CC39FF}" srcOrd="1" destOrd="0" presId="urn:microsoft.com/office/officeart/2005/8/layout/pyramid3"/>
    <dgm:cxn modelId="{4FA2155E-8C13-4AA3-B372-B48FA56CBEEB}" type="presParOf" srcId="{01AF7EB7-5DAD-406E-8583-73A7966C7782}" destId="{DA86E95A-3A8E-48EB-8DD6-E249F5122EAB}" srcOrd="1" destOrd="0" presId="urn:microsoft.com/office/officeart/2005/8/layout/pyramid3"/>
    <dgm:cxn modelId="{9D866B64-90C5-40AC-B9AD-B097324A56F6}" type="presParOf" srcId="{DA86E95A-3A8E-48EB-8DD6-E249F5122EAB}" destId="{04246BF6-DB6F-4F3D-B745-D8AA1794703F}" srcOrd="0" destOrd="0" presId="urn:microsoft.com/office/officeart/2005/8/layout/pyramid3"/>
    <dgm:cxn modelId="{8FBCC647-F101-4000-83FD-F4DBBAB4CC1A}" type="presParOf" srcId="{DA86E95A-3A8E-48EB-8DD6-E249F5122EAB}" destId="{53F7E38E-CE42-4224-9E1A-E9403BF6A414}" srcOrd="1" destOrd="0" presId="urn:microsoft.com/office/officeart/2005/8/layout/pyramid3"/>
    <dgm:cxn modelId="{88B1D2EE-DD9F-4D65-BADA-C572C951ADF9}" type="presParOf" srcId="{01AF7EB7-5DAD-406E-8583-73A7966C7782}" destId="{095B08AA-8266-4BA9-8138-03EAAF116FB3}" srcOrd="2" destOrd="0" presId="urn:microsoft.com/office/officeart/2005/8/layout/pyramid3"/>
    <dgm:cxn modelId="{D6BA36DF-7A3C-4162-B968-97EA90D74E29}" type="presParOf" srcId="{095B08AA-8266-4BA9-8138-03EAAF116FB3}" destId="{C123D7A7-FE7E-4EF0-A0E6-629C8078DE91}" srcOrd="0" destOrd="0" presId="urn:microsoft.com/office/officeart/2005/8/layout/pyramid3"/>
    <dgm:cxn modelId="{063EBC65-C10A-4CE6-BBEE-C106EA7ED3F7}" type="presParOf" srcId="{095B08AA-8266-4BA9-8138-03EAAF116FB3}" destId="{1CFA79E6-7163-4F66-B466-866F1AFC4AC0}" srcOrd="1" destOrd="0" presId="urn:microsoft.com/office/officeart/2005/8/layout/pyramid3"/>
    <dgm:cxn modelId="{F7BD2369-42EF-4237-9D66-E56B634047AE}" type="presParOf" srcId="{01AF7EB7-5DAD-406E-8583-73A7966C7782}" destId="{FFBB0BE4-B3A6-4F5C-B4E3-AF7D47B130E5}" srcOrd="3" destOrd="0" presId="urn:microsoft.com/office/officeart/2005/8/layout/pyramid3"/>
    <dgm:cxn modelId="{6682374C-0D11-4E55-8CDE-FA349864C3AA}" type="presParOf" srcId="{FFBB0BE4-B3A6-4F5C-B4E3-AF7D47B130E5}" destId="{31FC0A9E-BB89-4509-8DA4-D689B58A3A00}" srcOrd="0" destOrd="0" presId="urn:microsoft.com/office/officeart/2005/8/layout/pyramid3"/>
    <dgm:cxn modelId="{EF026AF2-99A4-44FF-8574-98132800A943}" type="presParOf" srcId="{FFBB0BE4-B3A6-4F5C-B4E3-AF7D47B130E5}" destId="{C1B2B695-66FA-4C05-8D7D-22D91B6D5960}" srcOrd="1" destOrd="0" presId="urn:microsoft.com/office/officeart/2005/8/layout/pyramid3"/>
    <dgm:cxn modelId="{18A1A060-1B09-4211-852E-190D82677F38}" type="presParOf" srcId="{01AF7EB7-5DAD-406E-8583-73A7966C7782}" destId="{60F8425F-ACAC-461A-8DAD-E108F0A7436C}" srcOrd="4" destOrd="0" presId="urn:microsoft.com/office/officeart/2005/8/layout/pyramid3"/>
    <dgm:cxn modelId="{2C355602-7CB3-477D-8BD4-AB3B7FBE3775}" type="presParOf" srcId="{60F8425F-ACAC-461A-8DAD-E108F0A7436C}" destId="{82979160-A24E-4087-8B9B-543FD42B1BBA}" srcOrd="0" destOrd="0" presId="urn:microsoft.com/office/officeart/2005/8/layout/pyramid3"/>
    <dgm:cxn modelId="{FF42F3C2-BA12-48A7-B425-32C78AED7F07}" type="presParOf" srcId="{60F8425F-ACAC-461A-8DAD-E108F0A7436C}" destId="{C08CCA88-FBC8-4F23-8746-D703B582D00F}" srcOrd="1" destOrd="0" presId="urn:microsoft.com/office/officeart/2005/8/layout/pyramid3"/>
    <dgm:cxn modelId="{B09F51B5-A7D6-4118-8518-F2CA7884FA8D}" type="presParOf" srcId="{01AF7EB7-5DAD-406E-8583-73A7966C7782}" destId="{E2C7B32A-4E9F-41BD-8B8C-5B0A6BEA7C2D}" srcOrd="5" destOrd="0" presId="urn:microsoft.com/office/officeart/2005/8/layout/pyramid3"/>
    <dgm:cxn modelId="{566C361C-40A7-4DBA-A90D-9388C05ED221}" type="presParOf" srcId="{E2C7B32A-4E9F-41BD-8B8C-5B0A6BEA7C2D}" destId="{94270F76-CCE2-4F4F-97F9-6769D8FBA0A1}" srcOrd="0" destOrd="0" presId="urn:microsoft.com/office/officeart/2005/8/layout/pyramid3"/>
    <dgm:cxn modelId="{A3CC73F7-5E77-4643-BA74-CF984CFA553E}" type="presParOf" srcId="{E2C7B32A-4E9F-41BD-8B8C-5B0A6BEA7C2D}" destId="{8DBC736D-5D48-4CF0-B519-CF71D0A0DE5B}" srcOrd="1" destOrd="0" presId="urn:microsoft.com/office/officeart/2005/8/layout/pyramid3"/>
    <dgm:cxn modelId="{A96B4E90-0F0B-4FF8-9C62-189D8E4BEA22}" type="presParOf" srcId="{01AF7EB7-5DAD-406E-8583-73A7966C7782}" destId="{81C63C44-ABB1-4304-A8ED-D042069225A6}" srcOrd="6" destOrd="0" presId="urn:microsoft.com/office/officeart/2005/8/layout/pyramid3"/>
    <dgm:cxn modelId="{1D1E939C-3293-41B5-86D0-B4875603F7FF}" type="presParOf" srcId="{81C63C44-ABB1-4304-A8ED-D042069225A6}" destId="{B6D68D9C-F04F-432C-AB1A-D7876B1F3477}" srcOrd="0" destOrd="0" presId="urn:microsoft.com/office/officeart/2005/8/layout/pyramid3"/>
    <dgm:cxn modelId="{2C0D4765-C083-4DD7-9A27-D0F3303AE619}" type="presParOf" srcId="{81C63C44-ABB1-4304-A8ED-D042069225A6}" destId="{DCFAF87F-732C-475A-BD9C-E1D0A3886EB3}" srcOrd="1" destOrd="0" presId="urn:microsoft.com/office/officeart/2005/8/layout/pyramid3"/>
    <dgm:cxn modelId="{8AE41F9E-8DFD-41DA-9ED2-3FF8A454EE18}" type="presParOf" srcId="{01AF7EB7-5DAD-406E-8583-73A7966C7782}" destId="{E667F1B7-32FB-4AE6-A8A0-C56969BAEB80}" srcOrd="7" destOrd="0" presId="urn:microsoft.com/office/officeart/2005/8/layout/pyramid3"/>
    <dgm:cxn modelId="{2AE6ACB9-BFE0-4CEC-AFBF-8A40E9469BE2}" type="presParOf" srcId="{E667F1B7-32FB-4AE6-A8A0-C56969BAEB80}" destId="{87E39134-4EBA-457B-AF0E-7E123672EF73}" srcOrd="0" destOrd="0" presId="urn:microsoft.com/office/officeart/2005/8/layout/pyramid3"/>
    <dgm:cxn modelId="{FDAFB304-437F-4623-AB3D-29C8D28A7715}" type="presParOf" srcId="{E667F1B7-32FB-4AE6-A8A0-C56969BAEB80}" destId="{2E4CCB3B-3F9F-4F20-A5E0-523D1CD3D57F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B8131-E51B-4712-8BB1-1E9CF55FC140}">
      <dsp:nvSpPr>
        <dsp:cNvPr id="0" name=""/>
        <dsp:cNvSpPr/>
      </dsp:nvSpPr>
      <dsp:spPr>
        <a:xfrm>
          <a:off x="704593" y="0"/>
          <a:ext cx="5461976" cy="5461976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BCCD8B-BEC6-4363-A1FA-B8D75CC17184}">
      <dsp:nvSpPr>
        <dsp:cNvPr id="0" name=""/>
        <dsp:cNvSpPr/>
      </dsp:nvSpPr>
      <dsp:spPr>
        <a:xfrm>
          <a:off x="1223481" y="518887"/>
          <a:ext cx="2130170" cy="21301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a-DK" sz="1800" kern="1200" dirty="0"/>
            <a:t>Læring og tilhør igennem deltagelse i praksisfælles-skaber</a:t>
          </a:r>
          <a:endParaRPr lang="da-DK" kern="1200" dirty="0"/>
        </a:p>
      </dsp:txBody>
      <dsp:txXfrm>
        <a:off x="1327467" y="622873"/>
        <a:ext cx="1922198" cy="1922198"/>
      </dsp:txXfrm>
    </dsp:sp>
    <dsp:sp modelId="{E3661552-765D-4B47-B95A-8AD7B459D81C}">
      <dsp:nvSpPr>
        <dsp:cNvPr id="0" name=""/>
        <dsp:cNvSpPr/>
      </dsp:nvSpPr>
      <dsp:spPr>
        <a:xfrm>
          <a:off x="3517511" y="518887"/>
          <a:ext cx="2130170" cy="21301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a-DK" sz="1800" kern="1200" dirty="0"/>
            <a:t>Afklaring og planer for fremtiden</a:t>
          </a:r>
          <a:endParaRPr lang="da-DK" sz="3600" kern="1200" dirty="0"/>
        </a:p>
      </dsp:txBody>
      <dsp:txXfrm>
        <a:off x="3621497" y="622873"/>
        <a:ext cx="1922198" cy="1922198"/>
      </dsp:txXfrm>
    </dsp:sp>
    <dsp:sp modelId="{A284D8F0-42FE-4112-9F54-73617960BA67}">
      <dsp:nvSpPr>
        <dsp:cNvPr id="0" name=""/>
        <dsp:cNvSpPr/>
      </dsp:nvSpPr>
      <dsp:spPr>
        <a:xfrm>
          <a:off x="1223481" y="2812917"/>
          <a:ext cx="2130170" cy="21301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a-DK" sz="1800" kern="1200" dirty="0"/>
            <a:t>Udvikling i deltagelse og håndtering af udfordringer</a:t>
          </a:r>
        </a:p>
        <a:p>
          <a:pPr algn="ctr">
            <a:spcBef>
              <a:spcPct val="0"/>
            </a:spcBef>
            <a:buNone/>
          </a:pPr>
          <a:endParaRPr lang="da-DK" kern="1200" dirty="0"/>
        </a:p>
      </dsp:txBody>
      <dsp:txXfrm>
        <a:off x="1327467" y="2916903"/>
        <a:ext cx="1922198" cy="1922198"/>
      </dsp:txXfrm>
    </dsp:sp>
    <dsp:sp modelId="{4FF9B56F-0020-4865-9DB4-9753A8CB2381}">
      <dsp:nvSpPr>
        <dsp:cNvPr id="0" name=""/>
        <dsp:cNvSpPr/>
      </dsp:nvSpPr>
      <dsp:spPr>
        <a:xfrm>
          <a:off x="3517511" y="2812917"/>
          <a:ext cx="2130170" cy="21301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a-DK" sz="1800" kern="1200" dirty="0"/>
            <a:t>Trivsel og hverdag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a-DK" sz="1800" kern="1200" dirty="0"/>
        </a:p>
      </dsp:txBody>
      <dsp:txXfrm>
        <a:off x="3621497" y="2916903"/>
        <a:ext cx="1922198" cy="19221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183E2-FD0F-4C36-9780-778F442066FA}">
      <dsp:nvSpPr>
        <dsp:cNvPr id="0" name=""/>
        <dsp:cNvSpPr/>
      </dsp:nvSpPr>
      <dsp:spPr>
        <a:xfrm rot="10800000">
          <a:off x="0" y="0"/>
          <a:ext cx="7156173" cy="660122"/>
        </a:xfrm>
        <a:prstGeom prst="trapezoid">
          <a:avLst>
            <a:gd name="adj" fmla="val 67754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/>
            <a:t>Kendskab til og observationer omkring konkret ung, arbejdsgiver og samarbejdspartnere</a:t>
          </a:r>
        </a:p>
      </dsp:txBody>
      <dsp:txXfrm rot="-10800000">
        <a:off x="1252330" y="0"/>
        <a:ext cx="4651512" cy="660122"/>
      </dsp:txXfrm>
    </dsp:sp>
    <dsp:sp modelId="{04246BF6-DB6F-4F3D-B745-D8AA1794703F}">
      <dsp:nvSpPr>
        <dsp:cNvPr id="0" name=""/>
        <dsp:cNvSpPr/>
      </dsp:nvSpPr>
      <dsp:spPr>
        <a:xfrm rot="10800000">
          <a:off x="447260" y="660122"/>
          <a:ext cx="6261651" cy="660122"/>
        </a:xfrm>
        <a:prstGeom prst="trapezoid">
          <a:avLst>
            <a:gd name="adj" fmla="val 67754"/>
          </a:avLst>
        </a:prstGeom>
        <a:solidFill>
          <a:schemeClr val="accent6">
            <a:shade val="50000"/>
            <a:hueOff val="-93801"/>
            <a:satOff val="10842"/>
            <a:lumOff val="98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/>
            <a:t>Praktisk erfaring fra andre forløb og arbejde med tilgang/metoder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/>
            <a:t>Sparring og supervision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/>
            <a:t>Kendskab til organisation</a:t>
          </a:r>
        </a:p>
      </dsp:txBody>
      <dsp:txXfrm rot="-10800000">
        <a:off x="1543049" y="660122"/>
        <a:ext cx="4070073" cy="660122"/>
      </dsp:txXfrm>
    </dsp:sp>
    <dsp:sp modelId="{C123D7A7-FE7E-4EF0-A0E6-629C8078DE91}">
      <dsp:nvSpPr>
        <dsp:cNvPr id="0" name=""/>
        <dsp:cNvSpPr/>
      </dsp:nvSpPr>
      <dsp:spPr>
        <a:xfrm rot="10800000">
          <a:off x="894521" y="1320245"/>
          <a:ext cx="5367129" cy="660122"/>
        </a:xfrm>
        <a:prstGeom prst="trapezoid">
          <a:avLst>
            <a:gd name="adj" fmla="val 67754"/>
          </a:avLst>
        </a:prstGeom>
        <a:solidFill>
          <a:schemeClr val="accent6">
            <a:shade val="50000"/>
            <a:hueOff val="-187601"/>
            <a:satOff val="21685"/>
            <a:lumOff val="19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/>
            <a:t>Teori og erfaring omsat - i gennem fælles refleksion, sparring  og erfaringsdeling - i fællesfaglig tilgang.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/>
            <a:t>Evt. cases/kvalitativ viden om virkning og praksis</a:t>
          </a:r>
        </a:p>
      </dsp:txBody>
      <dsp:txXfrm rot="-10800000">
        <a:off x="1833769" y="1320245"/>
        <a:ext cx="3488634" cy="660122"/>
      </dsp:txXfrm>
    </dsp:sp>
    <dsp:sp modelId="{31FC0A9E-BB89-4509-8DA4-D689B58A3A00}">
      <dsp:nvSpPr>
        <dsp:cNvPr id="0" name=""/>
        <dsp:cNvSpPr/>
      </dsp:nvSpPr>
      <dsp:spPr>
        <a:xfrm rot="10800000">
          <a:off x="1341782" y="1980368"/>
          <a:ext cx="4472608" cy="660122"/>
        </a:xfrm>
        <a:prstGeom prst="trapezoid">
          <a:avLst>
            <a:gd name="adj" fmla="val 67754"/>
          </a:avLst>
        </a:prstGeom>
        <a:solidFill>
          <a:schemeClr val="accent6">
            <a:shade val="50000"/>
            <a:hueOff val="-281402"/>
            <a:satOff val="32527"/>
            <a:lumOff val="295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/>
            <a:t>Eksempler fra lignende kontekst og tilgang</a:t>
          </a:r>
        </a:p>
      </dsp:txBody>
      <dsp:txXfrm rot="-10800000">
        <a:off x="2124488" y="1980368"/>
        <a:ext cx="2907195" cy="660122"/>
      </dsp:txXfrm>
    </dsp:sp>
    <dsp:sp modelId="{82979160-A24E-4087-8B9B-543FD42B1BBA}">
      <dsp:nvSpPr>
        <dsp:cNvPr id="0" name=""/>
        <dsp:cNvSpPr/>
      </dsp:nvSpPr>
      <dsp:spPr>
        <a:xfrm rot="10800000">
          <a:off x="1789043" y="2640491"/>
          <a:ext cx="3578086" cy="660122"/>
        </a:xfrm>
        <a:prstGeom prst="trapezoid">
          <a:avLst>
            <a:gd name="adj" fmla="val 67754"/>
          </a:avLst>
        </a:prstGeom>
        <a:solidFill>
          <a:schemeClr val="accent6">
            <a:shade val="50000"/>
            <a:hueOff val="-375202"/>
            <a:satOff val="43369"/>
            <a:lumOff val="394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/>
            <a:t>Viden om statistiske Spydspidsen-bruger og effekter</a:t>
          </a:r>
        </a:p>
      </dsp:txBody>
      <dsp:txXfrm rot="-10800000">
        <a:off x="2415208" y="2640491"/>
        <a:ext cx="2325756" cy="660122"/>
      </dsp:txXfrm>
    </dsp:sp>
    <dsp:sp modelId="{94270F76-CCE2-4F4F-97F9-6769D8FBA0A1}">
      <dsp:nvSpPr>
        <dsp:cNvPr id="0" name=""/>
        <dsp:cNvSpPr/>
      </dsp:nvSpPr>
      <dsp:spPr>
        <a:xfrm rot="10800000">
          <a:off x="2236304" y="3300613"/>
          <a:ext cx="2683564" cy="660122"/>
        </a:xfrm>
        <a:prstGeom prst="trapezoid">
          <a:avLst>
            <a:gd name="adj" fmla="val 67754"/>
          </a:avLst>
        </a:prstGeom>
        <a:solidFill>
          <a:schemeClr val="accent6">
            <a:shade val="50000"/>
            <a:hueOff val="-281402"/>
            <a:satOff val="32527"/>
            <a:lumOff val="295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/>
            <a:t>Teori omsat i praksisrettede metode-beskrivelser</a:t>
          </a:r>
        </a:p>
      </dsp:txBody>
      <dsp:txXfrm rot="-10800000">
        <a:off x="2705927" y="3300613"/>
        <a:ext cx="1744317" cy="660122"/>
      </dsp:txXfrm>
    </dsp:sp>
    <dsp:sp modelId="{B6D68D9C-F04F-432C-AB1A-D7876B1F3477}">
      <dsp:nvSpPr>
        <dsp:cNvPr id="0" name=""/>
        <dsp:cNvSpPr/>
      </dsp:nvSpPr>
      <dsp:spPr>
        <a:xfrm rot="10800000">
          <a:off x="2683564" y="3960736"/>
          <a:ext cx="1789043" cy="660122"/>
        </a:xfrm>
        <a:prstGeom prst="trapezoid">
          <a:avLst>
            <a:gd name="adj" fmla="val 67754"/>
          </a:avLst>
        </a:prstGeom>
        <a:solidFill>
          <a:schemeClr val="accent6">
            <a:shade val="50000"/>
            <a:hueOff val="-187601"/>
            <a:satOff val="21685"/>
            <a:lumOff val="19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/>
            <a:t>Relevant teori  </a:t>
          </a:r>
        </a:p>
      </dsp:txBody>
      <dsp:txXfrm rot="-10800000">
        <a:off x="2996647" y="3960736"/>
        <a:ext cx="1162878" cy="660122"/>
      </dsp:txXfrm>
    </dsp:sp>
    <dsp:sp modelId="{87E39134-4EBA-457B-AF0E-7E123672EF73}">
      <dsp:nvSpPr>
        <dsp:cNvPr id="0" name=""/>
        <dsp:cNvSpPr/>
      </dsp:nvSpPr>
      <dsp:spPr>
        <a:xfrm rot="10800000">
          <a:off x="3130825" y="4620859"/>
          <a:ext cx="894521" cy="660122"/>
        </a:xfrm>
        <a:prstGeom prst="trapezoid">
          <a:avLst>
            <a:gd name="adj" fmla="val 67754"/>
          </a:avLst>
        </a:prstGeom>
        <a:solidFill>
          <a:schemeClr val="accent6">
            <a:shade val="50000"/>
            <a:hueOff val="-93801"/>
            <a:satOff val="10842"/>
            <a:lumOff val="98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/>
            <a:t>Viden om statistisk effekt - andre kontekster</a:t>
          </a:r>
        </a:p>
      </dsp:txBody>
      <dsp:txXfrm rot="-10800000">
        <a:off x="3130825" y="4620859"/>
        <a:ext cx="894521" cy="660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05/09/2019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05/09/2019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1680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Fokus:</a:t>
            </a:r>
          </a:p>
          <a:p>
            <a:r>
              <a:rPr lang="da-DK" dirty="0"/>
              <a:t>Praksis</a:t>
            </a:r>
          </a:p>
          <a:p>
            <a:r>
              <a:rPr lang="da-DK" dirty="0"/>
              <a:t>Indsats – ikke projektevaluering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07863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18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69924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010810A8-8A1E-4E68-A968-35AAC01A228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708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3210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1963954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1266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70538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2228350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442186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3200726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462055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3043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018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3397395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70943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1089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3432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8369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1064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2799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2411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6666</a:t>
            </a:r>
          </a:p>
          <a:p>
            <a:pPr lvl="6"/>
            <a:r>
              <a:rPr lang="da-DK" dirty="0"/>
              <a:t>777</a:t>
            </a:r>
          </a:p>
          <a:p>
            <a:pPr lvl="7"/>
            <a:r>
              <a:rPr lang="da-DK" dirty="0"/>
              <a:t>8888</a:t>
            </a:r>
          </a:p>
          <a:p>
            <a:pPr lvl="8"/>
            <a:r>
              <a:rPr lang="da-DK" dirty="0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69125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3681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7386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8726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 err="1"/>
              <a:t>Sixth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6"/>
            <a:r>
              <a:rPr lang="da-DK" noProof="0" dirty="0" err="1"/>
              <a:t>Seventh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7"/>
            <a:r>
              <a:rPr lang="da-DK" noProof="0" dirty="0" err="1"/>
              <a:t>Eight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8"/>
            <a:r>
              <a:rPr lang="da-DK" noProof="0" dirty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3259867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417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8033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211341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9985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0925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370CC76-BC33-4266-AB4D-7BA76C8F43B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10875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F08C7C2-1250-4E95-836F-DF8697DA307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6906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
							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8008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6852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82106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8196FC72-201B-407A-A802-431ADE6F482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4588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bg2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21B4D8FC-6D8B-4361-9986-C27F230345B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7112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7029384-3120-46FC-A04A-744BCE57FFE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96358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BB461E5-C616-4E1A-99C5-487CC6F3016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9342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B0F9BB00-3F45-4846-ADFA-64E77FFC971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508735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72378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3852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7016050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133450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4657746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7162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296548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8179549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866687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1426026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03129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938536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726965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596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468941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03073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241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bg2"/>
              </a:solidFill>
            </a:endParaRP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776792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067040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810148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6666</a:t>
            </a:r>
          </a:p>
          <a:p>
            <a:pPr lvl="6"/>
            <a:r>
              <a:rPr lang="da-DK" dirty="0"/>
              <a:t>777</a:t>
            </a:r>
          </a:p>
          <a:p>
            <a:pPr lvl="7"/>
            <a:r>
              <a:rPr lang="da-DK" dirty="0"/>
              <a:t>8888</a:t>
            </a:r>
          </a:p>
          <a:p>
            <a:pPr lvl="8"/>
            <a:r>
              <a:rPr lang="da-DK" dirty="0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640947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UK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17917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K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16626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 err="1"/>
              <a:t>Sixth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6"/>
            <a:r>
              <a:rPr lang="da-DK" noProof="0" dirty="0" err="1"/>
              <a:t>Seventh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7"/>
            <a:r>
              <a:rPr lang="da-DK" noProof="0" dirty="0" err="1"/>
              <a:t>Eight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8"/>
            <a:r>
              <a:rPr lang="da-DK" noProof="0" dirty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1335217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3691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42368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05992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891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26413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167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5536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4" name="Graphic 7">
            <a:extLst>
              <a:ext uri="{FF2B5EF4-FFF2-40B4-BE49-F238E27FC236}">
                <a16:creationId xmlns:a16="http://schemas.microsoft.com/office/drawing/2014/main" id="{3B12EC28-E141-4748-8822-1B02FF0A6CBB}"/>
              </a:ext>
            </a:extLst>
          </p:cNvPr>
          <p:cNvSpPr/>
          <p:nvPr userDrawn="1"/>
        </p:nvSpPr>
        <p:spPr>
          <a:xfrm>
            <a:off x="6508735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283372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6.xml"/><Relationship Id="rId47" Type="http://schemas.openxmlformats.org/officeDocument/2006/relationships/tags" Target="../tags/tag1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2.xml"/><Relationship Id="rId46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1.xml"/><Relationship Id="rId40" Type="http://schemas.openxmlformats.org/officeDocument/2006/relationships/tags" Target="../tags/tag4.xml"/><Relationship Id="rId45" Type="http://schemas.openxmlformats.org/officeDocument/2006/relationships/tags" Target="../tags/tag9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49" Type="http://schemas.openxmlformats.org/officeDocument/2006/relationships/tags" Target="../tags/tag1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7.xml"/><Relationship Id="rId48" Type="http://schemas.openxmlformats.org/officeDocument/2006/relationships/tags" Target="../tags/tag12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9" Type="http://schemas.openxmlformats.org/officeDocument/2006/relationships/tags" Target="../tags/tag16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42" Type="http://schemas.openxmlformats.org/officeDocument/2006/relationships/tags" Target="../tags/tag19.xml"/><Relationship Id="rId47" Type="http://schemas.openxmlformats.org/officeDocument/2006/relationships/tags" Target="../tags/tag24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tags" Target="../tags/tag15.xml"/><Relationship Id="rId46" Type="http://schemas.openxmlformats.org/officeDocument/2006/relationships/tags" Target="../tags/tag23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41" Type="http://schemas.openxmlformats.org/officeDocument/2006/relationships/tags" Target="../tags/tag18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tags" Target="../tags/tag14.xml"/><Relationship Id="rId40" Type="http://schemas.openxmlformats.org/officeDocument/2006/relationships/tags" Target="../tags/tag17.xml"/><Relationship Id="rId45" Type="http://schemas.openxmlformats.org/officeDocument/2006/relationships/tags" Target="../tags/tag22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theme" Target="../theme/theme2.xml"/><Relationship Id="rId49" Type="http://schemas.openxmlformats.org/officeDocument/2006/relationships/tags" Target="../tags/tag26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4" Type="http://schemas.openxmlformats.org/officeDocument/2006/relationships/tags" Target="../tags/tag21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43" Type="http://schemas.openxmlformats.org/officeDocument/2006/relationships/tags" Target="../tags/tag20.xml"/><Relationship Id="rId48" Type="http://schemas.openxmlformats.org/officeDocument/2006/relationships/tags" Target="../tags/tag25.xml"/><Relationship Id="rId8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Level 1</a:t>
            </a:r>
          </a:p>
          <a:p>
            <a:pPr lvl="1"/>
            <a:r>
              <a:rPr lang="da-DK" noProof="0" dirty="0"/>
              <a:t>Level 2</a:t>
            </a:r>
          </a:p>
          <a:p>
            <a:pPr lvl="2"/>
            <a:r>
              <a:rPr lang="da-DK" noProof="0" dirty="0"/>
              <a:t>Level 3</a:t>
            </a:r>
          </a:p>
          <a:p>
            <a:pPr lvl="3"/>
            <a:r>
              <a:rPr lang="da-DK" noProof="0" dirty="0"/>
              <a:t>Level 4, Header</a:t>
            </a:r>
          </a:p>
          <a:p>
            <a:pPr lvl="4"/>
            <a:r>
              <a:rPr lang="da-DK" noProof="0" dirty="0"/>
              <a:t>Level 5, Body</a:t>
            </a:r>
          </a:p>
          <a:p>
            <a:pPr lvl="5"/>
            <a:r>
              <a:rPr lang="da-DK" noProof="0" dirty="0"/>
              <a:t>Level 6 Report bullet</a:t>
            </a:r>
          </a:p>
          <a:p>
            <a:pPr lvl="6"/>
            <a:r>
              <a:rPr lang="da-DK" noProof="0" dirty="0"/>
              <a:t>Level 7, Report Header</a:t>
            </a:r>
          </a:p>
          <a:p>
            <a:pPr lvl="7"/>
            <a:r>
              <a:rPr lang="da-DK" noProof="0" dirty="0"/>
              <a:t>Level 8, Report Body</a:t>
            </a:r>
          </a:p>
          <a:p>
            <a:pPr lvl="8"/>
            <a:r>
              <a:rPr lang="da-DK" noProof="0" dirty="0" err="1"/>
              <a:t>Infographic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34429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76" r:id="rId2"/>
    <p:sldLayoutId id="2147483785" r:id="rId3"/>
    <p:sldLayoutId id="2147483813" r:id="rId4"/>
    <p:sldLayoutId id="2147483777" r:id="rId5"/>
    <p:sldLayoutId id="2147483812" r:id="rId6"/>
    <p:sldLayoutId id="2147483778" r:id="rId7"/>
    <p:sldLayoutId id="2147483811" r:id="rId8"/>
    <p:sldLayoutId id="2147483786" r:id="rId9"/>
    <p:sldLayoutId id="2147483787" r:id="rId10"/>
    <p:sldLayoutId id="2147483788" r:id="rId11"/>
    <p:sldLayoutId id="2147483784" r:id="rId12"/>
    <p:sldLayoutId id="2147483780" r:id="rId13"/>
    <p:sldLayoutId id="2147483783" r:id="rId14"/>
    <p:sldLayoutId id="2147483756" r:id="rId15"/>
    <p:sldLayoutId id="2147483781" r:id="rId16"/>
    <p:sldLayoutId id="2147483779" r:id="rId17"/>
    <p:sldLayoutId id="2147483790" r:id="rId18"/>
    <p:sldLayoutId id="2147483791" r:id="rId19"/>
    <p:sldLayoutId id="2147483792" r:id="rId20"/>
    <p:sldLayoutId id="2147483793" r:id="rId21"/>
    <p:sldLayoutId id="2147483764" r:id="rId22"/>
    <p:sldLayoutId id="2147483794" r:id="rId23"/>
    <p:sldLayoutId id="2147483797" r:id="rId24"/>
    <p:sldLayoutId id="2147483796" r:id="rId25"/>
    <p:sldLayoutId id="2147483795" r:id="rId26"/>
    <p:sldLayoutId id="2147483798" r:id="rId27"/>
    <p:sldLayoutId id="2147483767" r:id="rId28"/>
    <p:sldLayoutId id="2147483768" r:id="rId29"/>
    <p:sldLayoutId id="2147483805" r:id="rId30"/>
    <p:sldLayoutId id="2147483806" r:id="rId31"/>
    <p:sldLayoutId id="2147483807" r:id="rId32"/>
    <p:sldLayoutId id="2147483808" r:id="rId33"/>
    <p:sldLayoutId id="2147483809" r:id="rId34"/>
    <p:sldLayoutId id="2147483810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 Header</a:t>
            </a:r>
          </a:p>
          <a:p>
            <a:pPr lvl="4"/>
            <a:r>
              <a:rPr lang="en-GB" noProof="0" dirty="0"/>
              <a:t>Level 5, Body</a:t>
            </a:r>
          </a:p>
          <a:p>
            <a:pPr lvl="5"/>
            <a:r>
              <a:rPr lang="en-GB" noProof="0" dirty="0"/>
              <a:t>Level 6 Report bullet</a:t>
            </a:r>
          </a:p>
          <a:p>
            <a:pPr lvl="6"/>
            <a:r>
              <a:rPr lang="en-GB" noProof="0" dirty="0"/>
              <a:t>Level 7, Report Header</a:t>
            </a:r>
          </a:p>
          <a:p>
            <a:pPr lvl="7"/>
            <a:r>
              <a:rPr lang="en-GB" noProof="0" dirty="0"/>
              <a:t>Level 8, Report Body</a:t>
            </a:r>
          </a:p>
          <a:p>
            <a:pPr lvl="8"/>
            <a:r>
              <a:rPr lang="en-GB" noProof="0" dirty="0"/>
              <a:t>Infographic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en-GB"/>
              <a:t>Sidehoved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384761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  <p:sldLayoutId id="2147483849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2D2C85F-D8A9-4C60-8B35-2EECAB2827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4000" dirty="0"/>
              <a:t>Sociale indsatser skal vidensbaseres – men hvad er viden? </a:t>
            </a:r>
            <a:br>
              <a:rPr lang="da-DK" sz="4000" dirty="0"/>
            </a:br>
            <a:r>
              <a:rPr lang="da-DK" sz="4000" dirty="0"/>
              <a:t>- En case for multiple metoder og </a:t>
            </a:r>
            <a:r>
              <a:rPr lang="da-DK" sz="4000" dirty="0" err="1"/>
              <a:t>vidensforståelser</a:t>
            </a:r>
            <a:r>
              <a:rPr lang="da-DK" sz="4000" dirty="0"/>
              <a:t> </a:t>
            </a:r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3F38AC75-96C7-472C-BFF8-F3496F9CE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878" y="5327667"/>
            <a:ext cx="9046139" cy="810331"/>
          </a:xfrm>
        </p:spPr>
        <p:txBody>
          <a:bodyPr>
            <a:normAutofit fontScale="62500" lnSpcReduction="20000"/>
          </a:bodyPr>
          <a:lstStyle/>
          <a:p>
            <a:br>
              <a:rPr lang="da-DK" dirty="0"/>
            </a:br>
            <a:r>
              <a:rPr lang="da-DK" dirty="0"/>
              <a:t>Paper ved Dansk </a:t>
            </a:r>
            <a:r>
              <a:rPr lang="da-DK" dirty="0" err="1"/>
              <a:t>Evalueringsselskabs</a:t>
            </a:r>
            <a:r>
              <a:rPr lang="da-DK" dirty="0"/>
              <a:t> årskonference 2019.</a:t>
            </a:r>
            <a:br>
              <a:rPr lang="da-DK" dirty="0"/>
            </a:br>
            <a:r>
              <a:rPr lang="da-DK" dirty="0"/>
              <a:t>V. Nanna Brink Larsen (ph.d.), projektleder, Spydspidsen, Københavns Kommune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2389FCD-7EDD-4326-B5E1-DCCBB96171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99C7BE3-381B-40F9-B851-21EBCECEBB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EA4C2DD-6C94-4BC0-9DD1-7795260DEB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2" name="Footer Placeholder 51">
            <a:extLst>
              <a:ext uri="{FF2B5EF4-FFF2-40B4-BE49-F238E27FC236}">
                <a16:creationId xmlns:a16="http://schemas.microsoft.com/office/drawing/2014/main" id="{49B96452-5571-4446-BBD5-A0DA0787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43375B1A-194E-403E-99F4-6C83A3A0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59243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39B21E8-DC1A-48DE-9BCB-198FEEB7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Tilgange, bølger og debatter om vidensbasering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0489837-EEF8-4AD8-BCD0-05DAF6032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  <a:endParaRPr lang="da-DK" noProof="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452F4B2-482F-4FA0-804E-83FF348D8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10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154806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79DAED-FA62-44D0-97C4-E5F39AEDF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32" y="162748"/>
            <a:ext cx="8946353" cy="893928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dirty="0" err="1">
                <a:solidFill>
                  <a:schemeClr val="tx1"/>
                </a:solidFill>
              </a:rPr>
              <a:t>Hvad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er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viden</a:t>
            </a:r>
            <a:r>
              <a:rPr lang="en-US" sz="4000" dirty="0">
                <a:solidFill>
                  <a:schemeClr val="tx1"/>
                </a:solidFill>
              </a:rPr>
              <a:t>? </a:t>
            </a:r>
            <a:r>
              <a:rPr lang="en-US" sz="4000" dirty="0" err="1">
                <a:solidFill>
                  <a:schemeClr val="tx1"/>
                </a:solidFill>
              </a:rPr>
              <a:t>Evidensdebatten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0D14FA08-041D-491D-9436-5B842A907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1254034"/>
            <a:ext cx="6521804" cy="5441218"/>
          </a:xfrm>
        </p:spPr>
        <p:txBody>
          <a:bodyPr>
            <a:normAutofit/>
          </a:bodyPr>
          <a:lstStyle/>
          <a:p>
            <a:r>
              <a:rPr lang="da-DK" dirty="0"/>
              <a:t>Viden om (gennemsnitlig) effekt (på udvalgte målbare parametre)</a:t>
            </a:r>
          </a:p>
          <a:p>
            <a:r>
              <a:rPr lang="da-DK" dirty="0"/>
              <a:t>Empirisk – kvantitativ -&gt; standardisering og faste enheder nødvendige</a:t>
            </a:r>
          </a:p>
          <a:p>
            <a:r>
              <a:rPr lang="da-DK" dirty="0"/>
              <a:t>Hierarki </a:t>
            </a:r>
          </a:p>
          <a:p>
            <a:pPr lvl="1"/>
            <a:r>
              <a:rPr lang="da-DK" dirty="0"/>
              <a:t>Stor skala –RCT, </a:t>
            </a:r>
            <a:r>
              <a:rPr lang="da-DK" dirty="0" err="1"/>
              <a:t>meta</a:t>
            </a:r>
            <a:r>
              <a:rPr lang="da-DK" dirty="0"/>
              <a:t>-evalueringer, </a:t>
            </a:r>
            <a:r>
              <a:rPr lang="da-DK" dirty="0" err="1"/>
              <a:t>reviews</a:t>
            </a:r>
            <a:r>
              <a:rPr lang="da-DK" dirty="0"/>
              <a:t> </a:t>
            </a:r>
            <a:r>
              <a:rPr lang="da-DK" dirty="0" err="1"/>
              <a:t>osv</a:t>
            </a:r>
            <a:r>
              <a:rPr lang="da-DK" dirty="0"/>
              <a:t> -</a:t>
            </a:r>
          </a:p>
          <a:p>
            <a:pPr lvl="1"/>
            <a:r>
              <a:rPr lang="da-DK" dirty="0"/>
              <a:t>Over kontekstnær viden 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Manualbaserede metoder m. fidelitetskrav</a:t>
            </a:r>
          </a:p>
          <a:p>
            <a:pPr lvl="1"/>
            <a:r>
              <a:rPr lang="da-DK" dirty="0"/>
              <a:t>Kan sikre rammer for god praksis</a:t>
            </a:r>
          </a:p>
          <a:p>
            <a:pPr lvl="1"/>
            <a:r>
              <a:rPr lang="da-DK" dirty="0"/>
              <a:t>Og opbygning af kvantitativ forskningsviden</a:t>
            </a:r>
            <a:endParaRPr lang="da-DK" dirty="0">
              <a:solidFill>
                <a:srgbClr val="FF0000"/>
              </a:solidFill>
            </a:endParaRPr>
          </a:p>
          <a:p>
            <a:pPr lvl="1"/>
            <a:r>
              <a:rPr lang="da-DK" dirty="0"/>
              <a:t>Men også være en udfordring ift. overførbarhed</a:t>
            </a:r>
          </a:p>
        </p:txBody>
      </p:sp>
      <p:pic>
        <p:nvPicPr>
          <p:cNvPr id="8" name="Pladsholder til billede 7">
            <a:extLst>
              <a:ext uri="{FF2B5EF4-FFF2-40B4-BE49-F238E27FC236}">
                <a16:creationId xmlns:a16="http://schemas.microsoft.com/office/drawing/2014/main" id="{5B45CB21-B38D-4AFB-9272-66418D3CFC1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4746" r="4746"/>
          <a:stretch/>
        </p:blipFill>
        <p:spPr>
          <a:xfrm>
            <a:off x="6866021" y="847660"/>
            <a:ext cx="5325978" cy="4959230"/>
          </a:xfrm>
          <a:prstGeom prst="rect">
            <a:avLst/>
          </a:prstGeom>
          <a:effectLst/>
        </p:spPr>
      </p:pic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BC83988-18C5-459A-96CA-09876DDD5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rgbClr val="595959"/>
                </a:solidFill>
                <a:latin typeface="Calibri" panose="020F0502020204030204"/>
                <a:ea typeface="+mn-ea"/>
                <a:cs typeface="+mn-cs"/>
              </a:rPr>
              <a:t>Sidehoved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13F4A75-0B7E-4D0E-88D9-3A934AD05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59873C9-BF5D-4A9A-BB31-45BBB7BABAF7}" type="slidenum">
              <a:rPr lang="da-DK" noProof="0" smtClean="0"/>
              <a:pPr>
                <a:spcAft>
                  <a:spcPts val="600"/>
                </a:spcAft>
              </a:pPr>
              <a:t>11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921933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B5BAB4-CC6B-4058-AB50-62457C0F3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5" y="894267"/>
            <a:ext cx="2358191" cy="4271291"/>
          </a:xfrm>
        </p:spPr>
        <p:txBody>
          <a:bodyPr/>
          <a:lstStyle/>
          <a:p>
            <a:r>
              <a:rPr lang="da-DK" dirty="0"/>
              <a:t>Viden og ikke-viden i evidensblikket</a:t>
            </a:r>
          </a:p>
        </p:txBody>
      </p:sp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7753E3E9-A13B-4054-91F3-EC504B5BB5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-330" r="99"/>
          <a:stretch/>
        </p:blipFill>
        <p:spPr>
          <a:xfrm>
            <a:off x="2999874" y="882193"/>
            <a:ext cx="9127956" cy="5975806"/>
          </a:xfrm>
          <a:prstGeom prst="rect">
            <a:avLst/>
          </a:prstGeom>
        </p:spPr>
      </p:pic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E776523-27AA-4BC3-AD51-42BA6A0CE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0DD1574-2B4D-4002-AD8E-6129C6AFF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78600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1F07B6-336D-4592-8F59-60AF2A271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7" y="196691"/>
            <a:ext cx="9298645" cy="870367"/>
          </a:xfrm>
        </p:spPr>
        <p:txBody>
          <a:bodyPr/>
          <a:lstStyle/>
          <a:p>
            <a:r>
              <a:rPr lang="da-DK" sz="3200" dirty="0"/>
              <a:t>Hvad er viden? Sene bølger</a:t>
            </a:r>
          </a:p>
        </p:txBody>
      </p:sp>
      <p:sp>
        <p:nvSpPr>
          <p:cNvPr id="12" name="Pladsholder til indhold 11">
            <a:extLst>
              <a:ext uri="{FF2B5EF4-FFF2-40B4-BE49-F238E27FC236}">
                <a16:creationId xmlns:a16="http://schemas.microsoft.com/office/drawing/2014/main" id="{A66C62DF-E379-4F01-ACB0-7947A11C0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1307688"/>
            <a:ext cx="5196199" cy="5365828"/>
          </a:xfrm>
        </p:spPr>
        <p:txBody>
          <a:bodyPr/>
          <a:lstStyle/>
          <a:p>
            <a:pPr marL="0" indent="0">
              <a:buNone/>
            </a:pPr>
            <a:r>
              <a:rPr lang="da-DK" sz="1700" dirty="0">
                <a:solidFill>
                  <a:schemeClr val="tx1"/>
                </a:solidFill>
              </a:rPr>
              <a:t>Internationalt:</a:t>
            </a:r>
          </a:p>
          <a:p>
            <a:r>
              <a:rPr lang="da-DK" sz="1700" dirty="0">
                <a:solidFill>
                  <a:schemeClr val="tx1"/>
                </a:solidFill>
              </a:rPr>
              <a:t>Er store kvantitative data og programmer pengene værd?</a:t>
            </a:r>
          </a:p>
          <a:p>
            <a:r>
              <a:rPr lang="da-DK" sz="1700" dirty="0">
                <a:solidFill>
                  <a:schemeClr val="tx1"/>
                </a:solidFill>
              </a:rPr>
              <a:t>Er der spørgsmål, der besvares bedre med andre metoder?</a:t>
            </a:r>
          </a:p>
          <a:p>
            <a:r>
              <a:rPr lang="da-DK" sz="1700" dirty="0">
                <a:solidFill>
                  <a:schemeClr val="tx1"/>
                </a:solidFill>
              </a:rPr>
              <a:t>Skal vi se mere på vidensbrug – mindre på vidensproduktion?</a:t>
            </a:r>
          </a:p>
          <a:p>
            <a:pPr lvl="1"/>
            <a:r>
              <a:rPr lang="da-DK" sz="1700" dirty="0">
                <a:solidFill>
                  <a:schemeClr val="tx1"/>
                </a:solidFill>
              </a:rPr>
              <a:t>&gt; andre undersøgelsesmetoder</a:t>
            </a:r>
          </a:p>
          <a:p>
            <a:pPr lvl="1"/>
            <a:r>
              <a:rPr lang="da-DK" sz="1700" dirty="0">
                <a:solidFill>
                  <a:schemeClr val="tx1"/>
                </a:solidFill>
              </a:rPr>
              <a:t> og evt. organisering/hierarki – fx forsker-praktiker-partnerskaber</a:t>
            </a:r>
          </a:p>
          <a:p>
            <a:pPr marL="0" indent="0">
              <a:buNone/>
            </a:pPr>
            <a:endParaRPr lang="da-DK" sz="17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sz="1700" dirty="0">
                <a:solidFill>
                  <a:schemeClr val="tx1"/>
                </a:solidFill>
              </a:rPr>
              <a:t>Eksempler på indefra-kritiske aktører:</a:t>
            </a:r>
          </a:p>
          <a:p>
            <a:r>
              <a:rPr lang="en-US" sz="1700" dirty="0">
                <a:solidFill>
                  <a:schemeClr val="tx1"/>
                </a:solidFill>
              </a:rPr>
              <a:t>RURU (Research Unit for Research </a:t>
            </a:r>
            <a:r>
              <a:rPr lang="en-US" sz="1700" dirty="0" err="1">
                <a:solidFill>
                  <a:schemeClr val="tx1"/>
                </a:solidFill>
              </a:rPr>
              <a:t>Utilisation</a:t>
            </a:r>
            <a:r>
              <a:rPr lang="en-US" sz="1700" dirty="0">
                <a:solidFill>
                  <a:schemeClr val="tx1"/>
                </a:solidFill>
              </a:rPr>
              <a:t>, University of St. Andrews, Scotland</a:t>
            </a:r>
          </a:p>
          <a:p>
            <a:r>
              <a:rPr lang="da-DK" sz="1700" dirty="0">
                <a:solidFill>
                  <a:schemeClr val="tx1"/>
                </a:solidFill>
              </a:rPr>
              <a:t>William T. Grant Foundation, NY – bl.a. med finansiering af forskning ved Palinkas’ m.fl.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13" name="Pladsholder til indhold 12">
            <a:extLst>
              <a:ext uri="{FF2B5EF4-FFF2-40B4-BE49-F238E27FC236}">
                <a16:creationId xmlns:a16="http://schemas.microsoft.com/office/drawing/2014/main" id="{7821C5D8-D66F-406C-9966-0B186D73D6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13096" y="1067058"/>
            <a:ext cx="5432162" cy="5790941"/>
          </a:xfrm>
        </p:spPr>
        <p:txBody>
          <a:bodyPr/>
          <a:lstStyle/>
          <a:p>
            <a:pPr marL="0" indent="0">
              <a:buNone/>
            </a:pPr>
            <a:r>
              <a:rPr lang="da-DK" sz="1800" b="1" dirty="0">
                <a:solidFill>
                  <a:schemeClr val="tx1"/>
                </a:solidFill>
              </a:rPr>
              <a:t>Lovende praksis på det specialiserede socialområde:</a:t>
            </a:r>
          </a:p>
          <a:p>
            <a:pPr marL="228600" lvl="0" indent="-228600">
              <a:buFont typeface="+mj-lt"/>
              <a:buAutoNum type="arabicPeriod"/>
            </a:pPr>
            <a:r>
              <a:rPr lang="da-DK" sz="1800" dirty="0">
                <a:solidFill>
                  <a:schemeClr val="tx1"/>
                </a:solidFill>
              </a:rPr>
              <a:t>Teori og viden</a:t>
            </a:r>
          </a:p>
          <a:p>
            <a:pPr marL="228600" lvl="0" indent="-228600">
              <a:buFont typeface="+mj-lt"/>
              <a:buAutoNum type="arabicPeriod"/>
            </a:pPr>
            <a:r>
              <a:rPr lang="da-DK" sz="1800" dirty="0">
                <a:solidFill>
                  <a:schemeClr val="tx1"/>
                </a:solidFill>
              </a:rPr>
              <a:t>Virkning</a:t>
            </a:r>
          </a:p>
          <a:p>
            <a:pPr marL="228600" lvl="0" indent="-228600">
              <a:buFont typeface="+mj-lt"/>
              <a:buAutoNum type="arabicPeriod"/>
            </a:pPr>
            <a:r>
              <a:rPr lang="da-DK" sz="1800" dirty="0">
                <a:solidFill>
                  <a:schemeClr val="tx1"/>
                </a:solidFill>
              </a:rPr>
              <a:t>Beskrivelse</a:t>
            </a:r>
          </a:p>
          <a:p>
            <a:pPr marL="228600" lvl="0" indent="-228600">
              <a:buFont typeface="+mj-lt"/>
              <a:buAutoNum type="arabicPeriod"/>
            </a:pPr>
            <a:r>
              <a:rPr lang="da-DK" sz="1800" dirty="0">
                <a:solidFill>
                  <a:schemeClr val="tx1"/>
                </a:solidFill>
              </a:rPr>
              <a:t>Mål</a:t>
            </a:r>
          </a:p>
          <a:p>
            <a:pPr marL="228600" lvl="0" indent="-228600">
              <a:buFont typeface="+mj-lt"/>
              <a:buAutoNum type="arabicPeriod"/>
            </a:pPr>
            <a:r>
              <a:rPr lang="da-DK" sz="1800" dirty="0">
                <a:solidFill>
                  <a:schemeClr val="tx1"/>
                </a:solidFill>
              </a:rPr>
              <a:t>Overførbarhed</a:t>
            </a:r>
          </a:p>
          <a:p>
            <a:pPr marL="228600" lvl="0" indent="-228600">
              <a:buFont typeface="+mj-lt"/>
              <a:buAutoNum type="arabicPeriod"/>
            </a:pPr>
            <a:r>
              <a:rPr lang="da-DK" sz="1800" dirty="0">
                <a:solidFill>
                  <a:schemeClr val="tx1"/>
                </a:solidFill>
              </a:rPr>
              <a:t>Økonomi</a:t>
            </a:r>
          </a:p>
          <a:p>
            <a:pPr marL="228600" lvl="0" indent="-228600">
              <a:buFont typeface="+mj-lt"/>
              <a:buAutoNum type="arabicPeriod"/>
            </a:pPr>
            <a:r>
              <a:rPr lang="da-DK" sz="1800" dirty="0">
                <a:solidFill>
                  <a:schemeClr val="tx1"/>
                </a:solidFill>
              </a:rPr>
              <a:t>Faglig refleksion</a:t>
            </a:r>
          </a:p>
          <a:p>
            <a:pPr marL="228600" lvl="0" indent="-228600">
              <a:buFont typeface="+mj-lt"/>
              <a:buAutoNum type="arabicPeriod"/>
            </a:pPr>
            <a:r>
              <a:rPr lang="da-DK" sz="1800" dirty="0">
                <a:solidFill>
                  <a:schemeClr val="tx1"/>
                </a:solidFill>
              </a:rPr>
              <a:t>Relationelt samarbejde</a:t>
            </a:r>
          </a:p>
          <a:p>
            <a:pPr marL="228600" lvl="0" indent="-228600">
              <a:buFont typeface="+mj-lt"/>
              <a:buAutoNum type="arabicPeriod"/>
            </a:pPr>
            <a:r>
              <a:rPr lang="da-DK" sz="1800" dirty="0">
                <a:solidFill>
                  <a:schemeClr val="tx1"/>
                </a:solidFill>
              </a:rPr>
              <a:t>Individuel tilrettelæggelse </a:t>
            </a:r>
          </a:p>
          <a:p>
            <a:pPr marL="228600" lvl="0" indent="-228600">
              <a:buFont typeface="+mj-lt"/>
              <a:buAutoNum type="arabicPeriod"/>
            </a:pPr>
            <a:r>
              <a:rPr lang="da-DK" sz="1800" dirty="0">
                <a:solidFill>
                  <a:schemeClr val="tx1"/>
                </a:solidFill>
              </a:rPr>
              <a:t>Monitorering</a:t>
            </a:r>
          </a:p>
          <a:p>
            <a:pPr marL="228600" lvl="0" indent="-228600">
              <a:buFont typeface="+mj-lt"/>
              <a:buAutoNum type="arabicPeriod"/>
            </a:pPr>
            <a:r>
              <a:rPr lang="da-DK" sz="1800" dirty="0">
                <a:solidFill>
                  <a:schemeClr val="tx1"/>
                </a:solidFill>
              </a:rPr>
              <a:t>Opfølgning</a:t>
            </a:r>
          </a:p>
          <a:p>
            <a:pPr marL="0" indent="0">
              <a:buNone/>
            </a:pPr>
            <a:r>
              <a:rPr lang="da-DK" sz="1800" dirty="0">
                <a:solidFill>
                  <a:schemeClr val="tx1"/>
                </a:solidFill>
              </a:rPr>
              <a:t>SFI/Vive (Amilon et al 2016) i samarbejde med Socialstyrelsen -&gt; </a:t>
            </a:r>
            <a:endParaRPr lang="da-DK" sz="1800" b="1" dirty="0">
              <a:solidFill>
                <a:schemeClr val="tx1"/>
              </a:solidFill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2CDB1D6-51F8-496F-AE41-4B748347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7394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173DE0-4067-489E-AAB4-7E0A22EC4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7" y="894268"/>
            <a:ext cx="6932087" cy="849600"/>
          </a:xfrm>
        </p:spPr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Forskellige former og kvalitetskriterier for viden</a:t>
            </a:r>
            <a:br>
              <a:rPr lang="da-DK" dirty="0">
                <a:solidFill>
                  <a:srgbClr val="FF0000"/>
                </a:solidFill>
              </a:rPr>
            </a:b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A8A6859-BA89-47DE-81F5-DFA6991FC91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7304" y="1743868"/>
            <a:ext cx="3028259" cy="4803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dirty="0">
                <a:solidFill>
                  <a:schemeClr val="tx1"/>
                </a:solidFill>
              </a:rPr>
              <a:t>Evidensbaserede metoder</a:t>
            </a:r>
          </a:p>
          <a:p>
            <a:pPr lvl="1"/>
            <a:r>
              <a:rPr lang="da-DK" sz="1800" dirty="0">
                <a:solidFill>
                  <a:schemeClr val="tx1"/>
                </a:solidFill>
              </a:rPr>
              <a:t>Fokus på kvantitative data</a:t>
            </a:r>
          </a:p>
          <a:p>
            <a:pPr lvl="1"/>
            <a:r>
              <a:rPr lang="da-DK" sz="1800" dirty="0">
                <a:solidFill>
                  <a:schemeClr val="tx1"/>
                </a:solidFill>
              </a:rPr>
              <a:t>Gerne globale - kontekstfrihed = kvalitet</a:t>
            </a:r>
          </a:p>
          <a:p>
            <a:pPr lvl="1"/>
            <a:r>
              <a:rPr lang="da-DK" sz="1800" dirty="0">
                <a:solidFill>
                  <a:schemeClr val="tx1"/>
                </a:solidFill>
              </a:rPr>
              <a:t>Generaliserbarhed</a:t>
            </a:r>
          </a:p>
          <a:p>
            <a:pPr lvl="1"/>
            <a:r>
              <a:rPr lang="da-DK" sz="1800" dirty="0">
                <a:solidFill>
                  <a:schemeClr val="tx1"/>
                </a:solidFill>
              </a:rPr>
              <a:t>Standardisering</a:t>
            </a:r>
          </a:p>
          <a:p>
            <a:pPr lvl="1"/>
            <a:r>
              <a:rPr lang="da-DK" sz="1800" dirty="0">
                <a:solidFill>
                  <a:schemeClr val="tx1"/>
                </a:solidFill>
              </a:rPr>
              <a:t>Manualtrofasthed… </a:t>
            </a:r>
          </a:p>
          <a:p>
            <a:pPr lvl="1"/>
            <a:r>
              <a:rPr lang="da-DK" sz="1800" dirty="0">
                <a:solidFill>
                  <a:schemeClr val="tx1"/>
                </a:solidFill>
              </a:rPr>
              <a:t>(Evt. + kvalitativ viden om implementering)</a:t>
            </a:r>
          </a:p>
          <a:p>
            <a:endParaRPr lang="da-DK" sz="1800" dirty="0">
              <a:solidFill>
                <a:srgbClr val="FF0000"/>
              </a:solidFill>
            </a:endParaRPr>
          </a:p>
          <a:p>
            <a:endParaRPr lang="da-DK" sz="1600" dirty="0">
              <a:solidFill>
                <a:srgbClr val="FF0000"/>
              </a:solidFill>
            </a:endParaRP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5D635952-E3AC-4A7F-9411-0516479C8E4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994486" y="1588705"/>
            <a:ext cx="3434418" cy="5114132"/>
          </a:xfrm>
        </p:spPr>
        <p:txBody>
          <a:bodyPr/>
          <a:lstStyle/>
          <a:p>
            <a:pPr marL="0" indent="0">
              <a:buNone/>
            </a:pPr>
            <a:r>
              <a:rPr lang="da-DK" sz="1800" dirty="0">
                <a:solidFill>
                  <a:schemeClr val="tx1"/>
                </a:solidFill>
              </a:rPr>
              <a:t>Praktisk viden:</a:t>
            </a:r>
          </a:p>
          <a:p>
            <a:pPr lvl="1"/>
            <a:r>
              <a:rPr lang="da-DK" sz="1800" dirty="0">
                <a:solidFill>
                  <a:schemeClr val="tx1"/>
                </a:solidFill>
              </a:rPr>
              <a:t>Kompleks/sammensat</a:t>
            </a:r>
          </a:p>
          <a:p>
            <a:pPr lvl="1"/>
            <a:r>
              <a:rPr lang="da-DK" sz="1800" dirty="0">
                <a:solidFill>
                  <a:schemeClr val="tx1"/>
                </a:solidFill>
              </a:rPr>
              <a:t>Fleksibel for </a:t>
            </a:r>
            <a:r>
              <a:rPr lang="da-DK" sz="1800" dirty="0" err="1">
                <a:solidFill>
                  <a:schemeClr val="tx1"/>
                </a:solidFill>
              </a:rPr>
              <a:t>indiv</a:t>
            </a:r>
            <a:r>
              <a:rPr lang="da-DK" sz="1800" dirty="0">
                <a:solidFill>
                  <a:schemeClr val="tx1"/>
                </a:solidFill>
              </a:rPr>
              <a:t>. til tilpasning</a:t>
            </a:r>
          </a:p>
          <a:p>
            <a:pPr lvl="1"/>
            <a:r>
              <a:rPr lang="da-DK" sz="1800" dirty="0">
                <a:solidFill>
                  <a:schemeClr val="tx1"/>
                </a:solidFill>
              </a:rPr>
              <a:t>Kompetence = viden-i-praksis – refleksion-i-praksis </a:t>
            </a:r>
          </a:p>
          <a:p>
            <a:pPr lvl="2"/>
            <a:r>
              <a:rPr lang="da-DK" sz="1800" dirty="0">
                <a:solidFill>
                  <a:schemeClr val="tx1"/>
                </a:solidFill>
              </a:rPr>
              <a:t>Ikke bare viden eller færdigheder…</a:t>
            </a:r>
          </a:p>
          <a:p>
            <a:pPr lvl="1"/>
            <a:r>
              <a:rPr lang="da-DK" sz="1800" dirty="0">
                <a:solidFill>
                  <a:schemeClr val="tx1"/>
                </a:solidFill>
              </a:rPr>
              <a:t>Integration og transfer af viden…</a:t>
            </a:r>
          </a:p>
          <a:p>
            <a:pPr lvl="1"/>
            <a:r>
              <a:rPr lang="da-DK" sz="1600" dirty="0">
                <a:solidFill>
                  <a:schemeClr val="tx1"/>
                </a:solidFill>
              </a:rPr>
              <a:t>Ikke ”bedste viden” i ental</a:t>
            </a:r>
          </a:p>
          <a:p>
            <a:pPr lvl="1"/>
            <a:endParaRPr lang="da-DK" sz="1600" dirty="0">
              <a:solidFill>
                <a:srgbClr val="FF0000"/>
              </a:solidFill>
            </a:endParaRPr>
          </a:p>
          <a:p>
            <a:endParaRPr lang="da-DK" dirty="0"/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EEAA0CB5-681C-45C7-95F0-3C1EF33C08A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861331" y="3275477"/>
            <a:ext cx="4219770" cy="342736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a-DK" sz="1600" dirty="0">
                <a:solidFill>
                  <a:schemeClr val="tx1"/>
                </a:solidFill>
              </a:rPr>
              <a:t>Kvalitative metoder kan fx belyse</a:t>
            </a:r>
          </a:p>
          <a:p>
            <a:pPr lvl="1"/>
            <a:r>
              <a:rPr lang="da-DK" sz="1600" dirty="0">
                <a:solidFill>
                  <a:schemeClr val="tx1"/>
                </a:solidFill>
              </a:rPr>
              <a:t>Det ikke-på-forhånd-kendte – virkninger og </a:t>
            </a:r>
            <a:r>
              <a:rPr lang="da-DK" sz="1600" dirty="0" err="1">
                <a:solidFill>
                  <a:schemeClr val="tx1"/>
                </a:solidFill>
              </a:rPr>
              <a:t>og</a:t>
            </a:r>
            <a:r>
              <a:rPr lang="da-DK" sz="1600" dirty="0">
                <a:solidFill>
                  <a:schemeClr val="tx1"/>
                </a:solidFill>
              </a:rPr>
              <a:t> </a:t>
            </a:r>
            <a:r>
              <a:rPr lang="da-DK" sz="1600" dirty="0" err="1">
                <a:solidFill>
                  <a:schemeClr val="tx1"/>
                </a:solidFill>
              </a:rPr>
              <a:t>black</a:t>
            </a:r>
            <a:r>
              <a:rPr lang="da-DK" sz="1600" dirty="0">
                <a:solidFill>
                  <a:schemeClr val="tx1"/>
                </a:solidFill>
              </a:rPr>
              <a:t> </a:t>
            </a:r>
            <a:r>
              <a:rPr lang="da-DK" sz="1600" dirty="0" err="1">
                <a:solidFill>
                  <a:schemeClr val="tx1"/>
                </a:solidFill>
              </a:rPr>
              <a:t>boxes</a:t>
            </a:r>
            <a:endParaRPr lang="da-DK" sz="1600" dirty="0">
              <a:solidFill>
                <a:schemeClr val="tx1"/>
              </a:solidFill>
            </a:endParaRPr>
          </a:p>
          <a:p>
            <a:pPr lvl="1"/>
            <a:r>
              <a:rPr lang="da-DK" sz="1600" dirty="0">
                <a:solidFill>
                  <a:schemeClr val="tx1"/>
                </a:solidFill>
              </a:rPr>
              <a:t>Kontekst – også omkring bruger-viden</a:t>
            </a:r>
          </a:p>
          <a:p>
            <a:pPr lvl="1"/>
            <a:r>
              <a:rPr lang="da-DK" sz="1600" dirty="0">
                <a:solidFill>
                  <a:schemeClr val="tx1"/>
                </a:solidFill>
              </a:rPr>
              <a:t>&gt; kvalificere også kvantitativ dokumentation</a:t>
            </a:r>
          </a:p>
          <a:p>
            <a:pPr lvl="1"/>
            <a:r>
              <a:rPr lang="da-DK" sz="1600" dirty="0">
                <a:solidFill>
                  <a:schemeClr val="tx1"/>
                </a:solidFill>
              </a:rPr>
              <a:t>Eksisterende viden i praksis</a:t>
            </a:r>
          </a:p>
          <a:p>
            <a:pPr lvl="1"/>
            <a:r>
              <a:rPr lang="da-DK" sz="1600" dirty="0">
                <a:solidFill>
                  <a:schemeClr val="tx1"/>
                </a:solidFill>
              </a:rPr>
              <a:t>Cases/eksempler -&gt; refleksion og overførsel</a:t>
            </a:r>
          </a:p>
          <a:p>
            <a:pPr lvl="0">
              <a:buFont typeface="Symbol" panose="05050102010706020507" pitchFamily="18" charset="2"/>
              <a:buChar char="Þ"/>
            </a:pPr>
            <a:r>
              <a:rPr lang="da-DK" sz="1600" dirty="0">
                <a:solidFill>
                  <a:schemeClr val="tx1"/>
                </a:solidFill>
              </a:rPr>
              <a:t> Overførbarhed</a:t>
            </a:r>
          </a:p>
          <a:p>
            <a:pPr marL="0" lvl="0" indent="0">
              <a:buNone/>
            </a:pPr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A25CFCB-585C-4183-AE2B-31F9CC5F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64D63DE-2561-4800-B843-7C59AD68D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14</a:t>
            </a:fld>
            <a:endParaRPr lang="da-DK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534A7420-2A84-4CE1-93E9-FA03DFF10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995" y="40641"/>
            <a:ext cx="4542467" cy="3096127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5E18B0EE-D3E8-4F9E-B472-39B90DA0A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022" y="5534527"/>
            <a:ext cx="4043308" cy="132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49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36B2FECA-3E15-46C8-86D6-522608C4F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Afrunding og ny spørgsmål…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58C32C4-3380-4285-ACBB-7F4B1F41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  <a:endParaRPr lang="da-DK" noProof="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0E813C7-BD7F-4AF4-A5C6-D5A6BCEC1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15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316147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D74AF6-C00A-4095-82C5-D1DBFB030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Diskussionsspørgsmål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4691548-E2E9-4AA1-86CD-1CBEF2C80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Forskellige målgrupper – forskellige vidensformer?</a:t>
            </a:r>
          </a:p>
          <a:p>
            <a:r>
              <a:rPr lang="da-DK" dirty="0"/>
              <a:t>Er der under-opdyrkede potentialer for i kvalitative metoder vidensbaseringen af praksis?</a:t>
            </a:r>
          </a:p>
          <a:p>
            <a:r>
              <a:rPr lang="da-DK" dirty="0">
                <a:solidFill>
                  <a:schemeClr val="tx1"/>
                </a:solidFill>
              </a:rPr>
              <a:t>Hvad kræver det af rammesætningen at omsætte kvalitativ (og kvantitativ) viden ift. praksis – gode eksempler og erfaringer?</a:t>
            </a:r>
          </a:p>
          <a:p>
            <a:r>
              <a:rPr lang="da-DK" dirty="0">
                <a:solidFill>
                  <a:schemeClr val="tx1"/>
                </a:solidFill>
              </a:rPr>
              <a:t>Gode eksempler på kvalitativt-kvantitativt samspil ift. kvalitetssikring?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B589FEA-039F-43B4-995C-A31FD44EC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  <a:endParaRPr lang="da-DK" noProof="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9C4554A-96F2-4B30-A75A-8424C107D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16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137436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25E5EA-F190-4154-865F-E7FA9C859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Ekstra-slides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80BD7AF-E20E-40C8-BED5-D322E90AD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3FAB60E-8DEA-4D05-960E-D000F585B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52230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1DC012D-8EE2-4825-8EE0-13A453B40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41" y="397875"/>
            <a:ext cx="7048403" cy="893928"/>
          </a:xfrm>
        </p:spPr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Hvorfor vidensbasering?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392D94-62D6-4E6C-A413-BF4C8F017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07" y="2928855"/>
            <a:ext cx="4408292" cy="334838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Overskride risici v. privatpraktiserende socialt arbejde ift. </a:t>
            </a:r>
          </a:p>
          <a:p>
            <a:r>
              <a:rPr lang="da-DK" dirty="0"/>
              <a:t>Videnstab</a:t>
            </a:r>
          </a:p>
          <a:p>
            <a:r>
              <a:rPr lang="da-DK" dirty="0"/>
              <a:t>Individualisering af ansvaret for svære beslutninger</a:t>
            </a:r>
          </a:p>
          <a:p>
            <a:r>
              <a:rPr lang="da-DK" dirty="0"/>
              <a:t>Sikring af den enkelte borger</a:t>
            </a:r>
          </a:p>
          <a:p>
            <a:r>
              <a:rPr lang="da-DK" dirty="0"/>
              <a:t>styrke </a:t>
            </a:r>
            <a:r>
              <a:rPr lang="da-DK" dirty="0" err="1"/>
              <a:t>semi</a:t>
            </a:r>
            <a:r>
              <a:rPr lang="da-DK" dirty="0"/>
              <a:t>-professioner med viden om forholdet imellem virkning og rammer</a:t>
            </a:r>
          </a:p>
        </p:txBody>
      </p:sp>
      <p:sp>
        <p:nvSpPr>
          <p:cNvPr id="2" name="Pladsholder til billede 1">
            <a:extLst>
              <a:ext uri="{FF2B5EF4-FFF2-40B4-BE49-F238E27FC236}">
                <a16:creationId xmlns:a16="http://schemas.microsoft.com/office/drawing/2014/main" id="{9A8395A6-0373-4910-BF76-847B684257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442" y="0"/>
            <a:ext cx="4064396" cy="6858000"/>
          </a:xfrm>
        </p:spPr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0BC1810B-783C-4E83-A228-03E5BB7E16F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25142" y="2928855"/>
            <a:ext cx="2647357" cy="3531270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Prioriteringer i social politik og styring</a:t>
            </a:r>
          </a:p>
          <a:p>
            <a:r>
              <a:rPr lang="da-DK" dirty="0"/>
              <a:t>Dokumenterede effekter </a:t>
            </a:r>
          </a:p>
          <a:p>
            <a:pPr marL="0" indent="0">
              <a:buNone/>
            </a:pPr>
            <a:r>
              <a:rPr lang="da-DK" dirty="0"/>
              <a:t>-&gt; prioritere indsatser </a:t>
            </a:r>
          </a:p>
          <a:p>
            <a:pPr marL="0" indent="0">
              <a:buNone/>
            </a:pPr>
            <a:r>
              <a:rPr lang="da-DK" dirty="0"/>
              <a:t>-&gt; bedste brug af ressourcer i velfærdsstaten</a:t>
            </a:r>
          </a:p>
          <a:p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995E74-93F1-4D2F-93C7-8EB016B45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C14C-7E08-4D96-A85A-1CC48CDA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18</a:t>
            </a:fld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AC5C824-6BAA-43F0-8592-33B5DCC1C4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72" t="15591" r="53993" b="13657"/>
          <a:stretch/>
        </p:blipFill>
        <p:spPr>
          <a:xfrm>
            <a:off x="8127280" y="39756"/>
            <a:ext cx="3922644" cy="6086989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DCDB9173-9E0D-4545-BDD6-377AB80D6E85}"/>
              </a:ext>
            </a:extLst>
          </p:cNvPr>
          <p:cNvSpPr txBox="1"/>
          <p:nvPr/>
        </p:nvSpPr>
        <p:spPr>
          <a:xfrm>
            <a:off x="561907" y="1421378"/>
            <a:ext cx="731232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/>
              <a:t>Udvikling af kvalitet via fælles viden i praksis: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Udvikling, fornyelse, fokusering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Spredning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Viden frem for tradition og overbevisning…</a:t>
            </a:r>
          </a:p>
        </p:txBody>
      </p:sp>
    </p:spTree>
    <p:extLst>
      <p:ext uri="{BB962C8B-B14F-4D97-AF65-F5344CB8AC3E}">
        <p14:creationId xmlns:p14="http://schemas.microsoft.com/office/powerpoint/2010/main" val="750176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B6742A65-EDF6-4BCA-86BC-A69A313182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82AFF7D-73DA-4AE0-B8EA-EDA125BC6E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1464" y="893762"/>
            <a:ext cx="3942636" cy="5000209"/>
          </a:xfrm>
        </p:spPr>
        <p:txBody>
          <a:bodyPr/>
          <a:lstStyle/>
          <a:p>
            <a:r>
              <a:rPr lang="da-DK" dirty="0"/>
              <a:t>Kvalitativt materiale produceret efteråret 2017 til foråret 2019 </a:t>
            </a:r>
          </a:p>
          <a:p>
            <a:r>
              <a:rPr lang="da-DK" dirty="0"/>
              <a:t>Fokus på at beskrive tilgang, faglig rolle + de virkninger, der ikke kan dokumenteres kvantitativt</a:t>
            </a:r>
          </a:p>
          <a:p>
            <a:r>
              <a:rPr lang="da-DK" dirty="0"/>
              <a:t>Tværgående tematisk analyse ved hjælp af NVivo og caseanalyse af forløbsstrukturer og –resultater</a:t>
            </a:r>
          </a:p>
          <a:p>
            <a:r>
              <a:rPr lang="da-DK" dirty="0"/>
              <a:t>Abduktiv tilgang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5657BF76-B9EC-4FA3-970A-DFA8FDD256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57700" y="720000"/>
            <a:ext cx="7581900" cy="5591762"/>
          </a:xfrm>
        </p:spPr>
        <p:txBody>
          <a:bodyPr/>
          <a:lstStyle/>
          <a:p>
            <a:r>
              <a:rPr lang="da-DK" dirty="0"/>
              <a:t>Observationer:</a:t>
            </a:r>
          </a:p>
          <a:p>
            <a:pPr lvl="1"/>
            <a:r>
              <a:rPr lang="da-DK" dirty="0"/>
              <a:t>det daglige arbejde (primært den del der foregår i Spydspidsens lokaler)</a:t>
            </a:r>
          </a:p>
          <a:p>
            <a:pPr lvl="1"/>
            <a:r>
              <a:rPr lang="da-DK" dirty="0"/>
              <a:t>faglige refleksioner og sparring, møder for medarbejdere, omsætning af dokumentationsredskaber</a:t>
            </a:r>
          </a:p>
          <a:p>
            <a:pPr lvl="1"/>
            <a:r>
              <a:rPr lang="da-DK" dirty="0"/>
              <a:t>enkelte aktiviteter for de unge</a:t>
            </a:r>
          </a:p>
          <a:p>
            <a:r>
              <a:rPr lang="da-DK" dirty="0"/>
              <a:t>Semistrukturerede (jf. Kvale og Brinkmann 2009) interviews og fokusgrupper med</a:t>
            </a:r>
          </a:p>
          <a:p>
            <a:pPr lvl="1"/>
            <a:r>
              <a:rPr lang="da-DK" dirty="0"/>
              <a:t>9 unge</a:t>
            </a:r>
          </a:p>
          <a:p>
            <a:pPr lvl="1"/>
            <a:r>
              <a:rPr lang="da-DK" dirty="0"/>
              <a:t>8 arbejdsgivere</a:t>
            </a:r>
          </a:p>
          <a:p>
            <a:pPr lvl="1"/>
            <a:r>
              <a:rPr lang="da-DK" dirty="0"/>
              <a:t>professionelle i indsatsen (11 ungdomskonsulenter , 2 kontaktpersoner) </a:t>
            </a:r>
          </a:p>
          <a:p>
            <a:r>
              <a:rPr lang="da-DK" dirty="0"/>
              <a:t>Dokumenter </a:t>
            </a:r>
          </a:p>
          <a:p>
            <a:pPr lvl="1"/>
            <a:r>
              <a:rPr lang="da-DK" dirty="0"/>
              <a:t>primært kvalitativ dokumentation - dagbogsnotater journalsystemet Bosted - for de ca. 12-15 forløbscases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C4A17A9-FBC8-418B-A30B-A3C5C3290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591E97E-9F92-4D3E-B79E-C7C74FC1B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19</a:t>
            </a:fld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74E3BD-6F7B-4604-A621-68895B37CF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96837"/>
            <a:ext cx="10750550" cy="893762"/>
          </a:xfrm>
        </p:spPr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Kort om </a:t>
            </a:r>
            <a:r>
              <a:rPr lang="da-DK" dirty="0" err="1">
                <a:solidFill>
                  <a:schemeClr val="tx1"/>
                </a:solidFill>
              </a:rPr>
              <a:t>case-studiets</a:t>
            </a:r>
            <a:r>
              <a:rPr lang="da-DK" dirty="0">
                <a:solidFill>
                  <a:schemeClr val="tx1"/>
                </a:solidFill>
              </a:rPr>
              <a:t> metodiske grundlag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B1B2662-A9C1-4B25-838E-D3F5E1D40AEF}"/>
              </a:ext>
            </a:extLst>
          </p:cNvPr>
          <p:cNvSpPr/>
          <p:nvPr/>
        </p:nvSpPr>
        <p:spPr>
          <a:xfrm>
            <a:off x="306002" y="6408321"/>
            <a:ext cx="10057198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Det samlede materiale berører arbejdet med omkring 65-70 unge.</a:t>
            </a:r>
          </a:p>
        </p:txBody>
      </p:sp>
    </p:spTree>
    <p:extLst>
      <p:ext uri="{BB962C8B-B14F-4D97-AF65-F5344CB8AC3E}">
        <p14:creationId xmlns:p14="http://schemas.microsoft.com/office/powerpoint/2010/main" val="3830775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2A19C1E8-7877-40B5-B9BD-A8B3E79D6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Agenda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6537CFB-23EA-438D-962F-F86B17584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CA37730-9BAE-4FA9-93C1-3836B0E1E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CBA29D4C-8A0D-488E-9ADA-DE2B858D8A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a-DK" dirty="0"/>
              <a:t>Hvorfor interessere sig for hvad viden er?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Case: Hvad er viden i Spydspidsens praksis? 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>
                <a:solidFill>
                  <a:schemeClr val="tx1"/>
                </a:solidFill>
              </a:rPr>
              <a:t>Bredere positioner og bølger i diskussionen om vidensbasering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Diskussion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05710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E7333-0EAC-4172-A471-ACDF432CA9B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 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B127FA5E-5FC7-421A-A064-45A7118EDBE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51456" y="1913083"/>
            <a:ext cx="4744544" cy="4507831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Vidensbasering skal</a:t>
            </a:r>
          </a:p>
          <a:p>
            <a:r>
              <a:rPr lang="da-DK" dirty="0"/>
              <a:t>Kvalitet via fælles viden i praksis:</a:t>
            </a:r>
          </a:p>
          <a:p>
            <a:pPr marL="342900" indent="-342900"/>
            <a:r>
              <a:rPr lang="da-DK" dirty="0"/>
              <a:t>Udvikling, fornyelse, fokusering </a:t>
            </a:r>
          </a:p>
          <a:p>
            <a:pPr marL="342900" indent="-342900"/>
            <a:r>
              <a:rPr lang="da-DK" dirty="0"/>
              <a:t>Spredning</a:t>
            </a:r>
          </a:p>
          <a:p>
            <a:pPr marL="342900" indent="-342900"/>
            <a:r>
              <a:rPr lang="da-DK" dirty="0"/>
              <a:t>Viden frem for tradition og overbevisning…</a:t>
            </a:r>
          </a:p>
          <a:p>
            <a:r>
              <a:rPr lang="da-DK" dirty="0"/>
              <a:t>Overskride risici v. privatpraktiserende socialt arbejde</a:t>
            </a:r>
          </a:p>
          <a:p>
            <a:r>
              <a:rPr lang="da-DK" dirty="0"/>
              <a:t>Prioriteringer i social politik og styring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>
              <a:buFont typeface="Symbol" panose="05050102010706020507" pitchFamily="18" charset="2"/>
              <a:buChar char="Þ"/>
            </a:pPr>
            <a:endParaRPr lang="da-DK" dirty="0"/>
          </a:p>
        </p:txBody>
      </p:sp>
      <p:sp>
        <p:nvSpPr>
          <p:cNvPr id="25" name="Pladsholder til indhold 24">
            <a:extLst>
              <a:ext uri="{FF2B5EF4-FFF2-40B4-BE49-F238E27FC236}">
                <a16:creationId xmlns:a16="http://schemas.microsoft.com/office/drawing/2014/main" id="{206D108F-A7D0-43F0-8C8B-D5C94B49A5D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26733" y="2896782"/>
            <a:ext cx="5208593" cy="3650891"/>
          </a:xfrm>
        </p:spPr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Bagom spørgsmål som ”Hvordan </a:t>
            </a:r>
            <a:r>
              <a:rPr lang="da-DK" dirty="0" err="1">
                <a:solidFill>
                  <a:schemeClr val="tx1"/>
                </a:solidFill>
              </a:rPr>
              <a:t>vidensbaserer</a:t>
            </a:r>
            <a:r>
              <a:rPr lang="da-DK" dirty="0">
                <a:solidFill>
                  <a:schemeClr val="tx1"/>
                </a:solidFill>
              </a:rPr>
              <a:t> man praksis” </a:t>
            </a:r>
          </a:p>
          <a:p>
            <a:r>
              <a:rPr lang="da-DK" dirty="0">
                <a:solidFill>
                  <a:schemeClr val="tx1"/>
                </a:solidFill>
              </a:rPr>
              <a:t>ligger spørgsmål som:</a:t>
            </a:r>
          </a:p>
          <a:p>
            <a:r>
              <a:rPr lang="da-DK" dirty="0"/>
              <a:t>Hvad er viden i praksis egentlig? </a:t>
            </a:r>
          </a:p>
          <a:p>
            <a:r>
              <a:rPr lang="da-DK" dirty="0"/>
              <a:t>Og ”hvad skal der til for at </a:t>
            </a:r>
            <a:r>
              <a:rPr lang="da-DK" dirty="0" err="1"/>
              <a:t>vidensfeltet</a:t>
            </a:r>
            <a:r>
              <a:rPr lang="da-DK" dirty="0"/>
              <a:t> kan bidrage til kvaliteten af praksis?”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1E990-F922-4241-B86C-A0B14AEE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790EB-EF27-473A-AF2A-6E0A7347A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3</a:t>
            </a:fld>
            <a:endParaRPr lang="da-DK" noProof="0" dirty="0"/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42B57BA3-5FFF-416E-98D3-18296296B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9045" y="1259718"/>
            <a:ext cx="1130971" cy="113602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8C36E62-5019-4621-A0BB-FB323394A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3244" y="964194"/>
            <a:ext cx="1729317" cy="1087697"/>
          </a:xfrm>
          <a:prstGeom prst="rect">
            <a:avLst/>
          </a:prstGeom>
        </p:spPr>
      </p:pic>
      <p:pic>
        <p:nvPicPr>
          <p:cNvPr id="27" name="Pladsholder til billede 7">
            <a:extLst>
              <a:ext uri="{FF2B5EF4-FFF2-40B4-BE49-F238E27FC236}">
                <a16:creationId xmlns:a16="http://schemas.microsoft.com/office/drawing/2014/main" id="{096CC5A8-174F-43CE-8DC8-B4A21D8D2F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" t="-194" r="747" b="194"/>
          <a:stretch/>
        </p:blipFill>
        <p:spPr>
          <a:xfrm>
            <a:off x="9327825" y="2041899"/>
            <a:ext cx="1989444" cy="456440"/>
          </a:xfrm>
          <a:prstGeom prst="rect">
            <a:avLst/>
          </a:prstGeom>
          <a:noFill/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2DE48788-FFD3-4D35-9F6B-D7266F4303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74000"/>
          </a:blip>
          <a:srcRect l="55906" t="11654"/>
          <a:stretch/>
        </p:blipFill>
        <p:spPr>
          <a:xfrm>
            <a:off x="8413262" y="638666"/>
            <a:ext cx="3238617" cy="824844"/>
          </a:xfrm>
          <a:prstGeom prst="rect">
            <a:avLst/>
          </a:prstGeom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72F8C594-402C-42F2-8D9B-D2D89666F23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61000"/>
          </a:blip>
          <a:srcRect l="22031" t="4066" r="22031" b="7200"/>
          <a:stretch/>
        </p:blipFill>
        <p:spPr>
          <a:xfrm>
            <a:off x="8817013" y="864752"/>
            <a:ext cx="1475875" cy="1538244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504415CA-E226-4CE8-A0DF-95CC81503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7" y="685722"/>
            <a:ext cx="5841223" cy="893928"/>
          </a:xfrm>
        </p:spPr>
        <p:txBody>
          <a:bodyPr/>
          <a:lstStyle/>
          <a:p>
            <a:r>
              <a:rPr lang="da-DK" sz="3600" dirty="0"/>
              <a:t>Motivation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75707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94EFB0-F948-4D18-A1FB-7D4040DC2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viden - i Spydspidsens praksis</a:t>
            </a:r>
            <a:br>
              <a:rPr lang="da-DK" dirty="0"/>
            </a:br>
            <a:r>
              <a:rPr lang="da-DK" dirty="0"/>
              <a:t>- </a:t>
            </a:r>
            <a:r>
              <a:rPr lang="da-DK" b="0" dirty="0">
                <a:latin typeface="+mn-lt"/>
              </a:rPr>
              <a:t>efter: Hvad er Spydspidsen…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A46430B-8AF7-4D06-875C-A7CB1115B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  <a:endParaRPr lang="da-DK" noProof="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5E72BE9-75C2-44E0-BA60-AE1FE96A1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4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067336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FAC1EE-5754-4FEE-A18B-E3CA8B444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132268"/>
            <a:ext cx="10752002" cy="893928"/>
          </a:xfrm>
        </p:spPr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Kort om casen Spydspidsen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3D62369-247F-4494-A9C1-47B3BA891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  <a:endParaRPr lang="da-DK" noProof="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A2BB679-03D5-469A-990E-08DE32B9B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5</a:t>
            </a:fld>
            <a:endParaRPr lang="da-DK" noProof="0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6AF2585-7BAA-4883-B984-6B639F8A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075" y="2286002"/>
            <a:ext cx="3875571" cy="4196862"/>
          </a:xfrm>
        </p:spPr>
        <p:txBody>
          <a:bodyPr>
            <a:normAutofit fontScale="70000" lnSpcReduction="20000"/>
          </a:bodyPr>
          <a:lstStyle/>
          <a:p>
            <a:r>
              <a:rPr lang="da-DK" dirty="0"/>
              <a:t>Udsatte unge ml. 15-18 år</a:t>
            </a:r>
          </a:p>
          <a:p>
            <a:r>
              <a:rPr lang="da-DK" dirty="0"/>
              <a:t>60-100 unge årligt</a:t>
            </a:r>
          </a:p>
          <a:p>
            <a:r>
              <a:rPr lang="da-DK" dirty="0"/>
              <a:t>Varierende varighed – max 1 år u. særlig grund til forlængelse</a:t>
            </a:r>
          </a:p>
          <a:p>
            <a:r>
              <a:rPr lang="da-DK" dirty="0"/>
              <a:t>Ca. 8 unge pr. ungdomskonsulent</a:t>
            </a:r>
          </a:p>
          <a:p>
            <a:r>
              <a:rPr lang="da-DK" dirty="0">
                <a:solidFill>
                  <a:schemeClr val="tx1"/>
                </a:solidFill>
              </a:rPr>
              <a:t>Kombinationstilbud + kontaktperson</a:t>
            </a:r>
          </a:p>
          <a:p>
            <a:r>
              <a:rPr lang="da-DK" dirty="0">
                <a:solidFill>
                  <a:schemeClr val="tx1"/>
                </a:solidFill>
              </a:rPr>
              <a:t>Tilbud om social behandling efter SEL, men godtgørelse efter LAB-loven (§ 75c)</a:t>
            </a:r>
          </a:p>
          <a:p>
            <a:r>
              <a:rPr lang="da-DK" dirty="0">
                <a:solidFill>
                  <a:schemeClr val="tx1"/>
                </a:solidFill>
              </a:rPr>
              <a:t>+ undervisningstilbud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AE0707C-94C0-4D3D-9A33-B29262267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188" y="2286002"/>
            <a:ext cx="7450244" cy="4196862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9D79B4FC-AA84-4703-AA65-7C9E382E3B89}"/>
              </a:ext>
            </a:extLst>
          </p:cNvPr>
          <p:cNvSpPr/>
          <p:nvPr/>
        </p:nvSpPr>
        <p:spPr>
          <a:xfrm>
            <a:off x="719998" y="1087349"/>
            <a:ext cx="105810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a-DK" sz="2200" dirty="0"/>
              <a:t>Spydspidsen er et socialt tilbud til udsatte og kriminalitetstruede unge om udvikling igennem faciliteret praktik (og støttet til planer for næste skridt)</a:t>
            </a:r>
          </a:p>
        </p:txBody>
      </p:sp>
    </p:spTree>
    <p:extLst>
      <p:ext uri="{BB962C8B-B14F-4D97-AF65-F5344CB8AC3E}">
        <p14:creationId xmlns:p14="http://schemas.microsoft.com/office/powerpoint/2010/main" val="1040216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FAC1EE-5754-4FEE-A18B-E3CA8B444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132268"/>
            <a:ext cx="10752002" cy="893928"/>
          </a:xfrm>
        </p:spPr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Kort om casen </a:t>
            </a:r>
            <a:r>
              <a:rPr lang="da-DK" dirty="0"/>
              <a:t>fællesfaglig tilgang i </a:t>
            </a:r>
            <a:r>
              <a:rPr lang="da-DK" dirty="0">
                <a:solidFill>
                  <a:schemeClr val="tx1"/>
                </a:solidFill>
              </a:rPr>
              <a:t>Spydspidsen </a:t>
            </a:r>
            <a:r>
              <a:rPr lang="da-DK" dirty="0"/>
              <a:t>- ”støttet normalitet”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3D62369-247F-4494-A9C1-47B3BA891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A2BB679-03D5-469A-990E-08DE32B9B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6</a:t>
            </a:fld>
            <a:endParaRPr lang="da-DK" noProof="0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6AF2585-7BAA-4883-B984-6B639F8A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4351" y="1588168"/>
            <a:ext cx="11148260" cy="4844716"/>
          </a:xfrm>
        </p:spPr>
        <p:txBody>
          <a:bodyPr/>
          <a:lstStyle/>
          <a:p>
            <a:r>
              <a:rPr lang="da-DK" b="1" dirty="0"/>
              <a:t>Ordinære virksomheder som arena for udvikling </a:t>
            </a:r>
          </a:p>
          <a:p>
            <a:pPr lvl="1"/>
            <a:r>
              <a:rPr lang="da-DK" dirty="0"/>
              <a:t>samskabelse + situeret læring/løsnings-udvikling</a:t>
            </a:r>
          </a:p>
          <a:p>
            <a:pPr lvl="0"/>
            <a:r>
              <a:rPr lang="da-DK" b="1" dirty="0"/>
              <a:t>Fleksible forløb med afstemte balancepunkter</a:t>
            </a:r>
            <a:r>
              <a:rPr lang="da-DK" dirty="0"/>
              <a:t> </a:t>
            </a:r>
          </a:p>
          <a:p>
            <a:pPr lvl="1"/>
            <a:r>
              <a:rPr lang="da-DK" dirty="0"/>
              <a:t>ift. støtte/normalitet og tempo på vejen til social integration (afbureaukratisering)</a:t>
            </a:r>
          </a:p>
          <a:p>
            <a:pPr lvl="0"/>
            <a:r>
              <a:rPr lang="da-DK" b="1" dirty="0"/>
              <a:t>Samarbejde der understøtter de unges aktørskab via e</a:t>
            </a:r>
            <a:r>
              <a:rPr lang="da-DK" dirty="0"/>
              <a:t>jerskab, tillid og ”faciliterende alliance” </a:t>
            </a:r>
          </a:p>
          <a:p>
            <a:pPr lvl="0"/>
            <a:r>
              <a:rPr lang="da-DK" dirty="0"/>
              <a:t>Udvikling og nuancerede selvfortællinger igennem</a:t>
            </a:r>
            <a:r>
              <a:rPr lang="da-DK" b="1" dirty="0"/>
              <a:t> fokus på ressourcer og løsninger</a:t>
            </a:r>
            <a:endParaRPr lang="da-DK" dirty="0"/>
          </a:p>
          <a:p>
            <a:pPr lvl="1"/>
            <a:r>
              <a:rPr lang="da-DK" dirty="0"/>
              <a:t>Understøtte </a:t>
            </a:r>
            <a:r>
              <a:rPr lang="da-DK" dirty="0" err="1"/>
              <a:t>udv</a:t>
            </a:r>
            <a:r>
              <a:rPr lang="da-DK" dirty="0"/>
              <a:t>. Af løsninger; </a:t>
            </a:r>
            <a:r>
              <a:rPr lang="da-DK" dirty="0" err="1"/>
              <a:t>fail</a:t>
            </a:r>
            <a:r>
              <a:rPr lang="da-DK" dirty="0"/>
              <a:t> </a:t>
            </a:r>
            <a:r>
              <a:rPr lang="da-DK" dirty="0" err="1"/>
              <a:t>early</a:t>
            </a:r>
            <a:r>
              <a:rPr lang="da-DK" dirty="0"/>
              <a:t> – en afdramatiserende tilgang til ikke-</a:t>
            </a:r>
            <a:r>
              <a:rPr lang="da-DK" dirty="0" err="1"/>
              <a:t>successer</a:t>
            </a:r>
            <a:r>
              <a:rPr lang="da-DK" dirty="0"/>
              <a:t>; </a:t>
            </a:r>
            <a:r>
              <a:rPr lang="da-DK" dirty="0" err="1"/>
              <a:t>opmks</a:t>
            </a:r>
            <a:r>
              <a:rPr lang="da-DK" dirty="0"/>
              <a:t>. på sprog og kategorisering som medskaber af social virkelighed etc.</a:t>
            </a:r>
          </a:p>
          <a:p>
            <a:pPr marL="0" indent="0">
              <a:buNone/>
            </a:pPr>
            <a:endParaRPr lang="da-D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501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ADD4BE7-18ED-4F8F-B996-A629AA10C8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5220" y="1056883"/>
            <a:ext cx="7379370" cy="58011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b="1" dirty="0">
                <a:solidFill>
                  <a:schemeClr val="tx1"/>
                </a:solidFill>
              </a:rPr>
              <a:t>Vigtige vidensområder</a:t>
            </a:r>
            <a:r>
              <a:rPr lang="da-DK" dirty="0">
                <a:solidFill>
                  <a:schemeClr val="tx1"/>
                </a:solidFill>
              </a:rPr>
              <a:t> </a:t>
            </a:r>
          </a:p>
          <a:p>
            <a:r>
              <a:rPr lang="da-DK" dirty="0">
                <a:solidFill>
                  <a:schemeClr val="tx1"/>
                </a:solidFill>
              </a:rPr>
              <a:t>Arbejdsmarked - i bredden og dybden</a:t>
            </a:r>
          </a:p>
          <a:p>
            <a:r>
              <a:rPr lang="da-DK" dirty="0">
                <a:solidFill>
                  <a:schemeClr val="tx1"/>
                </a:solidFill>
              </a:rPr>
              <a:t>Uddannelsessystem </a:t>
            </a:r>
          </a:p>
          <a:p>
            <a:r>
              <a:rPr lang="da-DK" dirty="0">
                <a:solidFill>
                  <a:schemeClr val="tx1"/>
                </a:solidFill>
              </a:rPr>
              <a:t>Forældresamarbejde</a:t>
            </a:r>
          </a:p>
          <a:p>
            <a:r>
              <a:rPr lang="da-DK" dirty="0">
                <a:solidFill>
                  <a:schemeClr val="tx1"/>
                </a:solidFill>
              </a:rPr>
              <a:t>Andre samarbejdspartnere </a:t>
            </a:r>
          </a:p>
          <a:p>
            <a:r>
              <a:rPr lang="da-DK" dirty="0">
                <a:solidFill>
                  <a:schemeClr val="tx1"/>
                </a:solidFill>
              </a:rPr>
              <a:t>Tværfagligt samarbejde</a:t>
            </a:r>
          </a:p>
          <a:p>
            <a:r>
              <a:rPr lang="da-DK" dirty="0">
                <a:solidFill>
                  <a:schemeClr val="tx1"/>
                </a:solidFill>
              </a:rPr>
              <a:t>Kommunal organisering</a:t>
            </a:r>
          </a:p>
          <a:p>
            <a:r>
              <a:rPr lang="da-DK" dirty="0">
                <a:solidFill>
                  <a:schemeClr val="tx1"/>
                </a:solidFill>
              </a:rPr>
              <a:t>Udfordringer hos unge </a:t>
            </a:r>
          </a:p>
          <a:p>
            <a:pPr lvl="1"/>
            <a:r>
              <a:rPr lang="da-DK" dirty="0">
                <a:solidFill>
                  <a:schemeClr val="tx1"/>
                </a:solidFill>
              </a:rPr>
              <a:t>– kriminalitet, læring, familieforhold, bolig, rusmidler, psykisk sundhed, funktionsnedsættelser….</a:t>
            </a:r>
          </a:p>
          <a:p>
            <a:r>
              <a:rPr lang="da-DK" dirty="0">
                <a:solidFill>
                  <a:schemeClr val="tx1"/>
                </a:solidFill>
              </a:rPr>
              <a:t>Virkninger - forskellige</a:t>
            </a:r>
          </a:p>
          <a:p>
            <a:r>
              <a:rPr lang="da-DK" dirty="0">
                <a:solidFill>
                  <a:schemeClr val="tx1"/>
                </a:solidFill>
              </a:rPr>
              <a:t>Metodiske kompetencer til at understøtte unges </a:t>
            </a:r>
          </a:p>
          <a:p>
            <a:pPr lvl="1"/>
            <a:r>
              <a:rPr lang="da-DK" dirty="0">
                <a:solidFill>
                  <a:schemeClr val="tx1"/>
                </a:solidFill>
              </a:rPr>
              <a:t>Udvikling, aktørskab, udvikling af løsninger og nuancerede selvfortællinger osv.  </a:t>
            </a:r>
          </a:p>
          <a:p>
            <a:r>
              <a:rPr lang="da-DK" dirty="0">
                <a:solidFill>
                  <a:schemeClr val="tx1"/>
                </a:solidFill>
              </a:rPr>
              <a:t>Styrings-, dokumentations- redskaber og IT i øvrigt</a:t>
            </a:r>
          </a:p>
          <a:p>
            <a:r>
              <a:rPr lang="da-DK" dirty="0">
                <a:solidFill>
                  <a:schemeClr val="tx1"/>
                </a:solidFill>
              </a:rPr>
              <a:t>….</a:t>
            </a:r>
          </a:p>
          <a:p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3B75736A-CE6C-4A78-BCDF-37AD55F2DB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45642" y="719999"/>
            <a:ext cx="3513224" cy="5905389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Veje:</a:t>
            </a:r>
          </a:p>
          <a:p>
            <a:r>
              <a:rPr lang="da-DK" dirty="0"/>
              <a:t>Faglig uddannelse og EVU</a:t>
            </a:r>
          </a:p>
          <a:p>
            <a:r>
              <a:rPr lang="da-DK" dirty="0"/>
              <a:t>Erfaring</a:t>
            </a:r>
          </a:p>
          <a:p>
            <a:r>
              <a:rPr lang="da-DK" dirty="0"/>
              <a:t>Netværk </a:t>
            </a:r>
          </a:p>
          <a:p>
            <a:r>
              <a:rPr lang="da-DK" dirty="0"/>
              <a:t>Sparring</a:t>
            </a:r>
          </a:p>
          <a:p>
            <a:r>
              <a:rPr lang="da-DK" dirty="0"/>
              <a:t>Supervision</a:t>
            </a:r>
          </a:p>
          <a:p>
            <a:r>
              <a:rPr lang="da-DK" dirty="0"/>
              <a:t>Fælles uddannelse (LØFT)</a:t>
            </a:r>
          </a:p>
          <a:p>
            <a:r>
              <a:rPr lang="da-DK" dirty="0">
                <a:solidFill>
                  <a:schemeClr val="tx1"/>
                </a:solidFill>
              </a:rPr>
              <a:t>Forskning</a:t>
            </a:r>
          </a:p>
          <a:p>
            <a:r>
              <a:rPr lang="da-DK" dirty="0">
                <a:solidFill>
                  <a:schemeClr val="tx1"/>
                </a:solidFill>
              </a:rPr>
              <a:t>Dokumentationsdata</a:t>
            </a:r>
          </a:p>
          <a:p>
            <a:r>
              <a:rPr lang="da-DK" dirty="0">
                <a:solidFill>
                  <a:schemeClr val="tx1"/>
                </a:solidFill>
              </a:rPr>
              <a:t>Ad hoc + opbygget pulje</a:t>
            </a:r>
          </a:p>
          <a:p>
            <a:r>
              <a:rPr lang="da-DK" dirty="0">
                <a:solidFill>
                  <a:schemeClr val="tx1"/>
                </a:solidFill>
              </a:rPr>
              <a:t>Der integreres</a:t>
            </a:r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2298434-9BCD-4F7B-A9FB-9BC427F5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  <a:endParaRPr lang="da-DK" noProof="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F0CF0C9-BEF9-468F-964F-5BDF0E984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7</a:t>
            </a:fld>
            <a:endParaRPr lang="da-DK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AE49CD-D25F-48C7-9FFB-ACA50D5390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3134" y="-35424"/>
            <a:ext cx="10750550" cy="893763"/>
          </a:xfrm>
        </p:spPr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Viden i Spydspidsen-praksis</a:t>
            </a:r>
          </a:p>
        </p:txBody>
      </p:sp>
    </p:spTree>
    <p:extLst>
      <p:ext uri="{BB962C8B-B14F-4D97-AF65-F5344CB8AC3E}">
        <p14:creationId xmlns:p14="http://schemas.microsoft.com/office/powerpoint/2010/main" val="3461731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dsholder til billede 22">
            <a:extLst>
              <a:ext uri="{FF2B5EF4-FFF2-40B4-BE49-F238E27FC236}">
                <a16:creationId xmlns:a16="http://schemas.microsoft.com/office/drawing/2014/main" id="{F8979F93-D47E-4937-A96C-7DDDBE5CC5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2" name="Titel 21">
            <a:extLst>
              <a:ext uri="{FF2B5EF4-FFF2-40B4-BE49-F238E27FC236}">
                <a16:creationId xmlns:a16="http://schemas.microsoft.com/office/drawing/2014/main" id="{A0EA52B1-4935-4706-9CED-156A5F056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522012"/>
            <a:ext cx="4509727" cy="5724832"/>
          </a:xfrm>
        </p:spPr>
        <p:txBody>
          <a:bodyPr>
            <a:normAutofit/>
          </a:bodyPr>
          <a:lstStyle/>
          <a:p>
            <a:r>
              <a:rPr lang="da-DK" sz="4000" dirty="0">
                <a:solidFill>
                  <a:schemeClr val="tx1"/>
                </a:solidFill>
              </a:rPr>
              <a:t>Forskellige former for udbytte</a:t>
            </a:r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27286356-7865-4445-8FE8-7C1C96E26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  <a:endParaRPr lang="da-DK" dirty="0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6280E683-2546-4FC2-A2BC-295A58C33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8</a:t>
            </a:fld>
            <a:endParaRPr lang="da-DK" dirty="0"/>
          </a:p>
        </p:txBody>
      </p: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28E28C20-E785-4C3E-A85A-424FA9C92F16}"/>
              </a:ext>
            </a:extLst>
          </p:cNvPr>
          <p:cNvGrpSpPr/>
          <p:nvPr/>
        </p:nvGrpSpPr>
        <p:grpSpPr>
          <a:xfrm>
            <a:off x="4499523" y="402609"/>
            <a:ext cx="7560395" cy="6052781"/>
            <a:chOff x="6507868" y="1663856"/>
            <a:chExt cx="5611266" cy="4584680"/>
          </a:xfrm>
        </p:grpSpPr>
        <p:graphicFrame>
          <p:nvGraphicFramePr>
            <p:cNvPr id="18" name="Diagram 17">
              <a:extLst>
                <a:ext uri="{FF2B5EF4-FFF2-40B4-BE49-F238E27FC236}">
                  <a16:creationId xmlns:a16="http://schemas.microsoft.com/office/drawing/2014/main" id="{2F9076C5-9105-4B4C-8C14-FDFE0ED1F44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71000565"/>
                </p:ext>
              </p:extLst>
            </p:nvPr>
          </p:nvGraphicFramePr>
          <p:xfrm>
            <a:off x="6507868" y="1663856"/>
            <a:ext cx="5099724" cy="413717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9" name="Tekstfelt 18">
              <a:extLst>
                <a:ext uri="{FF2B5EF4-FFF2-40B4-BE49-F238E27FC236}">
                  <a16:creationId xmlns:a16="http://schemas.microsoft.com/office/drawing/2014/main" id="{1F276635-E78F-44C9-9776-9CA34335CC9B}"/>
                </a:ext>
              </a:extLst>
            </p:cNvPr>
            <p:cNvSpPr txBox="1"/>
            <p:nvPr/>
          </p:nvSpPr>
          <p:spPr>
            <a:xfrm>
              <a:off x="7407118" y="6043252"/>
              <a:ext cx="3548418" cy="2052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550" dirty="0">
                  <a:solidFill>
                    <a:schemeClr val="accent1">
                      <a:lumMod val="50000"/>
                    </a:schemeClr>
                  </a:solidFill>
                </a:rPr>
                <a:t>+ (måske) bedre relationer</a:t>
              </a:r>
            </a:p>
          </p:txBody>
        </p:sp>
        <p:sp>
          <p:nvSpPr>
            <p:cNvPr id="20" name="Tekstfelt 19">
              <a:extLst>
                <a:ext uri="{FF2B5EF4-FFF2-40B4-BE49-F238E27FC236}">
                  <a16:creationId xmlns:a16="http://schemas.microsoft.com/office/drawing/2014/main" id="{F1CA347E-DC25-470F-8733-4C04296C80BC}"/>
                </a:ext>
              </a:extLst>
            </p:cNvPr>
            <p:cNvSpPr txBox="1"/>
            <p:nvPr/>
          </p:nvSpPr>
          <p:spPr>
            <a:xfrm>
              <a:off x="10824866" y="3551722"/>
              <a:ext cx="1294268" cy="2137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endParaRPr lang="da-DK" sz="15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0923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6015C-B27A-41F9-AAA7-73C463D02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576476"/>
            <a:ext cx="10752001" cy="748741"/>
          </a:xfrm>
        </p:spPr>
        <p:txBody>
          <a:bodyPr/>
          <a:lstStyle/>
          <a:p>
            <a:r>
              <a:rPr lang="da-DK" dirty="0"/>
              <a:t>Hvad skal en kompetent praktiker kunne?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F5684A6-2EFC-49C6-ACA9-1B268C982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23" y="1411365"/>
            <a:ext cx="4454769" cy="5280981"/>
          </a:xfrm>
        </p:spPr>
        <p:txBody>
          <a:bodyPr/>
          <a:lstStyle/>
          <a:p>
            <a:r>
              <a:rPr lang="da-DK" dirty="0"/>
              <a:t>Vælge, vedligeholde, udvide vurdere og omsætte fra et sammensat vidensgrundlag med relevant timing og tilpasning</a:t>
            </a:r>
          </a:p>
          <a:p>
            <a:r>
              <a:rPr lang="da-DK" dirty="0"/>
              <a:t>I samarbejde med borgere og samarbejdspartnere</a:t>
            </a:r>
          </a:p>
          <a:p>
            <a:r>
              <a:rPr lang="da-DK" dirty="0"/>
              <a:t>Jf. Schön (2001): ”viden-i-handling” og ”refleksion-i-handling”</a:t>
            </a:r>
          </a:p>
          <a:p>
            <a:r>
              <a:rPr lang="da-DK" dirty="0"/>
              <a:t>Dreyfuss og Dreyfuss’ (1986) ekspertniveau eller ”virtuose” niveau: </a:t>
            </a:r>
          </a:p>
          <a:p>
            <a:pPr lvl="1"/>
            <a:r>
              <a:rPr lang="da-DK" dirty="0"/>
              <a:t>Mestre flere sæt af teoretiske regler, kunne lægge dem bag sig og navigere fleksibelt efter de, der bedst passer til situationen 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3FCA61D-B374-4AE7-B363-C54444322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  <a:endParaRPr lang="da-DK" noProof="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90BDB50-922D-4559-911C-68670D693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9</a:t>
            </a:fld>
            <a:endParaRPr lang="da-DK" noProof="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AF0CE9C-52B7-4DE9-A0E8-0E1BDF3422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4034676"/>
              </p:ext>
            </p:extLst>
          </p:nvPr>
        </p:nvGraphicFramePr>
        <p:xfrm>
          <a:off x="5035826" y="1411366"/>
          <a:ext cx="7156173" cy="5280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20425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4530CCDF-2D08-4DF8-AB6F-A8ED0A08DAA7}"/>
    </a:ext>
  </a:extLst>
</a:theme>
</file>

<file path=ppt/theme/theme2.xml><?xml version="1.0" encoding="utf-8"?>
<a:theme xmlns:a="http://schemas.openxmlformats.org/drawingml/2006/main" name="UK 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0F149701-75FB-4D87-889C-A25336877B65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AA3E42BC0C9A74F9BEC77720768ACB9" ma:contentTypeVersion="11" ma:contentTypeDescription="Opret et nyt dokument." ma:contentTypeScope="" ma:versionID="c2f597bdaa84b854d1cc16072050991c">
  <xsd:schema xmlns:xsd="http://www.w3.org/2001/XMLSchema" xmlns:xs="http://www.w3.org/2001/XMLSchema" xmlns:p="http://schemas.microsoft.com/office/2006/metadata/properties" xmlns:ns3="e29ed853-a789-4e56-99bf-835cb3b2a940" xmlns:ns4="472b9433-1ec4-4263-a9cc-3a92dfd252fc" targetNamespace="http://schemas.microsoft.com/office/2006/metadata/properties" ma:root="true" ma:fieldsID="a264378d7e07b75a0f2d7c4c09a4f506" ns3:_="" ns4:_="">
    <xsd:import namespace="e29ed853-a789-4e56-99bf-835cb3b2a940"/>
    <xsd:import namespace="472b9433-1ec4-4263-a9cc-3a92dfd252f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9ed853-a789-4e56-99bf-835cb3b2a9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2b9433-1ec4-4263-a9cc-3a92dfd252f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værdi for deling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59E4CC-7038-4F50-B7F5-545400012D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AAE049-2F16-4D62-B5F8-29DE3BB078E0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472b9433-1ec4-4263-a9cc-3a92dfd252fc"/>
    <ds:schemaRef ds:uri="e29ed853-a789-4e56-99bf-835cb3b2a94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CC1F12B-50EB-454E-841F-2E22CBE342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9ed853-a789-4e56-99bf-835cb3b2a940"/>
    <ds:schemaRef ds:uri="472b9433-1ec4-4263-a9cc-3a92dfd252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1193</Words>
  <Application>Microsoft Office PowerPoint</Application>
  <PresentationFormat>Widescreen</PresentationFormat>
  <Paragraphs>229</Paragraphs>
  <Slides>19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19</vt:i4>
      </vt:variant>
    </vt:vector>
  </HeadingPairs>
  <TitlesOfParts>
    <vt:vector size="28" baseType="lpstr">
      <vt:lpstr>KBH</vt:lpstr>
      <vt:lpstr>KBH Tekst</vt:lpstr>
      <vt:lpstr>Calibri</vt:lpstr>
      <vt:lpstr>Symbol</vt:lpstr>
      <vt:lpstr>KBH Medium</vt:lpstr>
      <vt:lpstr>KBH Black</vt:lpstr>
      <vt:lpstr>Arial</vt:lpstr>
      <vt:lpstr>Blank</vt:lpstr>
      <vt:lpstr>UK Blank</vt:lpstr>
      <vt:lpstr>Sociale indsatser skal vidensbaseres – men hvad er viden?  - En case for multiple metoder og vidensforståelser </vt:lpstr>
      <vt:lpstr>Agenda</vt:lpstr>
      <vt:lpstr>Motivation</vt:lpstr>
      <vt:lpstr>Hvad er viden - i Spydspidsens praksis - efter: Hvad er Spydspidsen…</vt:lpstr>
      <vt:lpstr>Kort om casen Spydspidsen</vt:lpstr>
      <vt:lpstr>Kort om casen fællesfaglig tilgang i Spydspidsen - ”støttet normalitet”</vt:lpstr>
      <vt:lpstr>Viden i Spydspidsen-praksis</vt:lpstr>
      <vt:lpstr>Forskellige former for udbytte</vt:lpstr>
      <vt:lpstr>Hvad skal en kompetent praktiker kunne?</vt:lpstr>
      <vt:lpstr>Tilgange, bølger og debatter om vidensbasering</vt:lpstr>
      <vt:lpstr>Hvad er viden? Evidensdebatten </vt:lpstr>
      <vt:lpstr>Viden og ikke-viden i evidensblikket</vt:lpstr>
      <vt:lpstr>Hvad er viden? Sene bølger</vt:lpstr>
      <vt:lpstr>Forskellige former og kvalitetskriterier for viden </vt:lpstr>
      <vt:lpstr>Afrunding og ny spørgsmål…</vt:lpstr>
      <vt:lpstr>Diskussionsspørgsmål</vt:lpstr>
      <vt:lpstr>Ekstra-slides</vt:lpstr>
      <vt:lpstr>Hvorfor vidensbasering?</vt:lpstr>
      <vt:lpstr>Kort om case-studiets metodiske grundlag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2019-08-22T10:00:04Z</dcterms:created>
  <dcterms:modified xsi:type="dcterms:W3CDTF">2019-09-05T14:41:59Z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0x0101005AA3E42BC0C9A74F9BEC77720768ACB9</vt:lpwstr>
  </property>
</Properties>
</file>